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notesSlides/notesSlide3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6.xml" ContentType="application/vnd.openxmlformats-officedocument.presentationml.notesSlide+xml"/>
  <Override PartName="/ppt/tags/tag48.xml" ContentType="application/vnd.openxmlformats-officedocument.presentationml.tags+xml"/>
  <Override PartName="/ppt/notesSlides/notesSlide37.xml" ContentType="application/vnd.openxmlformats-officedocument.presentationml.notesSlide+xml"/>
  <Override PartName="/ppt/tags/tag49.xml" ContentType="application/vnd.openxmlformats-officedocument.presentationml.tags+xml"/>
  <Override PartName="/ppt/notesSlides/notesSlide38.xml" ContentType="application/vnd.openxmlformats-officedocument.presentationml.notesSlide+xml"/>
  <Override PartName="/ppt/tags/tag50.xml" ContentType="application/vnd.openxmlformats-officedocument.presentationml.tags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5"/>
    <p:sldMasterId id="2147483800" r:id="rId6"/>
    <p:sldMasterId id="2147483809" r:id="rId7"/>
    <p:sldMasterId id="2147483816" r:id="rId8"/>
    <p:sldMasterId id="2147483820" r:id="rId9"/>
  </p:sldMasterIdLst>
  <p:notesMasterIdLst>
    <p:notesMasterId r:id="rId54"/>
  </p:notesMasterIdLst>
  <p:handoutMasterIdLst>
    <p:handoutMasterId r:id="rId55"/>
  </p:handoutMasterIdLst>
  <p:sldIdLst>
    <p:sldId id="2151" r:id="rId10"/>
    <p:sldId id="531" r:id="rId11"/>
    <p:sldId id="2217" r:id="rId12"/>
    <p:sldId id="2276" r:id="rId13"/>
    <p:sldId id="2279" r:id="rId14"/>
    <p:sldId id="2280" r:id="rId15"/>
    <p:sldId id="2286" r:id="rId16"/>
    <p:sldId id="2287" r:id="rId17"/>
    <p:sldId id="2288" r:id="rId18"/>
    <p:sldId id="2289" r:id="rId19"/>
    <p:sldId id="2290" r:id="rId20"/>
    <p:sldId id="2359" r:id="rId21"/>
    <p:sldId id="2297" r:id="rId22"/>
    <p:sldId id="2360" r:id="rId23"/>
    <p:sldId id="2361" r:id="rId24"/>
    <p:sldId id="2362" r:id="rId25"/>
    <p:sldId id="2363" r:id="rId26"/>
    <p:sldId id="2364" r:id="rId27"/>
    <p:sldId id="2365" r:id="rId28"/>
    <p:sldId id="2366" r:id="rId29"/>
    <p:sldId id="2291" r:id="rId30"/>
    <p:sldId id="2292" r:id="rId31"/>
    <p:sldId id="2284" r:id="rId32"/>
    <p:sldId id="2355" r:id="rId33"/>
    <p:sldId id="2356" r:id="rId34"/>
    <p:sldId id="2357" r:id="rId35"/>
    <p:sldId id="520" r:id="rId36"/>
    <p:sldId id="1456" r:id="rId37"/>
    <p:sldId id="2278" r:id="rId38"/>
    <p:sldId id="2296" r:id="rId39"/>
    <p:sldId id="2282" r:id="rId40"/>
    <p:sldId id="2298" r:id="rId41"/>
    <p:sldId id="2299" r:id="rId42"/>
    <p:sldId id="2300" r:id="rId43"/>
    <p:sldId id="2301" r:id="rId44"/>
    <p:sldId id="2302" r:id="rId45"/>
    <p:sldId id="2273" r:id="rId46"/>
    <p:sldId id="2293" r:id="rId47"/>
    <p:sldId id="2294" r:id="rId48"/>
    <p:sldId id="2295" r:id="rId49"/>
    <p:sldId id="2274" r:id="rId50"/>
    <p:sldId id="2367" r:id="rId51"/>
    <p:sldId id="2368" r:id="rId52"/>
    <p:sldId id="2369" r:id="rId53"/>
  </p:sldIdLst>
  <p:sldSz cx="9144000" cy="5143500" type="screen16x9"/>
  <p:notesSz cx="9874250" cy="6797675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940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962" userDrawn="1">
          <p15:clr>
            <a:srgbClr val="A4A3A4"/>
          </p15:clr>
        </p15:guide>
        <p15:guide id="5" orient="horz" pos="2278" userDrawn="1">
          <p15:clr>
            <a:srgbClr val="A4A3A4"/>
          </p15:clr>
        </p15:guide>
        <p15:guide id="6" orient="horz" pos="2890" userDrawn="1">
          <p15:clr>
            <a:srgbClr val="A4A3A4"/>
          </p15:clr>
        </p15:guide>
        <p15:guide id="8" pos="5480" userDrawn="1">
          <p15:clr>
            <a:srgbClr val="A4A3A4"/>
          </p15:clr>
        </p15:guide>
        <p15:guide id="10" pos="400" userDrawn="1">
          <p15:clr>
            <a:srgbClr val="A4A3A4"/>
          </p15:clr>
        </p15:guide>
        <p15:guide id="11" orient="horz" pos="2618" userDrawn="1">
          <p15:clr>
            <a:srgbClr val="A4A3A4"/>
          </p15:clr>
        </p15:guide>
        <p15:guide id="12" orient="horz" pos="622" userDrawn="1">
          <p15:clr>
            <a:srgbClr val="A4A3A4"/>
          </p15:clr>
        </p15:guide>
        <p15:guide id="13" pos="3039" userDrawn="1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pos="340" userDrawn="1">
          <p15:clr>
            <a:srgbClr val="A4A3A4"/>
          </p15:clr>
        </p15:guide>
        <p15:guide id="16" pos="3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50EE37-A75F-E064-DD86-28DBB819A384}" name="Roland Hoffmann" initials="RH" userId="7717631d5f9a1da5" providerId="Windows Live"/>
  <p188:author id="{532D0550-0730-8312-4875-BE0F3EF9168F}" name="Franke, Konstantin" initials="FK" userId="S::kfranke@amgen.com::4e5321a7-3fb1-4692-979d-c2cd6f9bfddb" providerId="AD"/>
  <p188:author id="{2737818F-6E49-7797-8E8A-20BB4E3D00E8}" name="medproduction" initials="T" userId="medproduction" providerId="None"/>
  <p188:author id="{4B0D07DC-7C96-EC94-3A4C-7B58B8ADF840}" name="Schill, Markus" initials="SM" userId="S::mschill@amgen.com::00a39f9f-1985-4b18-932d-5579aa5107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ovic, Ana" initials="AM" lastIdx="2" clrIdx="0"/>
  <p:cmAuthor id="43" name="Stolpe, Thorsten" initials="ST" lastIdx="11" clrIdx="43"/>
  <p:cmAuthor id="1" name="Markovic, Ana" initials="MA" lastIdx="3" clrIdx="1"/>
  <p:cmAuthor id="44" name="Hehnke, Saskia" initials="HS" lastIdx="25" clrIdx="44"/>
  <p:cmAuthor id="2" name="Nene Anadu, PhD (SciM)" initials="NAP(" lastIdx="99" clrIdx="2"/>
  <p:cmAuthor id="45" name="Jedrzejczyk, Franziska" initials="JF" lastIdx="22" clrIdx="45"/>
  <p:cmAuthor id="3" name="Jackie Stone, PhD (SciM)" initials="JSP(" lastIdx="125" clrIdx="3"/>
  <p:cmAuthor id="46" name="Ljepoja, Bojan" initials="LB" lastIdx="4" clrIdx="46"/>
  <p:cmAuthor id="4" name="Benjamin, Jonathan" initials="BJ" lastIdx="21" clrIdx="4"/>
  <p:cmAuthor id="47" name="Damian" initials="D" lastIdx="9" clrIdx="47"/>
  <p:cmAuthor id="5" name="Nikita Shchepin (SciM)" initials="NS(" lastIdx="7" clrIdx="5"/>
  <p:cmAuthor id="48" name="Franke, Konstantin" initials="FK" lastIdx="6" clrIdx="48">
    <p:extLst>
      <p:ext uri="{19B8F6BF-5375-455C-9EA6-DF929625EA0E}">
        <p15:presenceInfo xmlns:p15="http://schemas.microsoft.com/office/powerpoint/2012/main" userId="S-1-5-21-379614923-3435630508-3781305282-598614" providerId="AD"/>
      </p:ext>
    </p:extLst>
  </p:cmAuthor>
  <p:cmAuthor id="6" name="Vartanian, Adelina" initials="VA" lastIdx="60" clrIdx="6"/>
  <p:cmAuthor id="49" name="Franke, Konstantin" initials="FK [2]" lastIdx="6" clrIdx="49">
    <p:extLst>
      <p:ext uri="{19B8F6BF-5375-455C-9EA6-DF929625EA0E}">
        <p15:presenceInfo xmlns:p15="http://schemas.microsoft.com/office/powerpoint/2012/main" userId="S::kfranke@amgen.com::4e5321a7-3fb1-4692-979d-c2cd6f9bfddb" providerId="AD"/>
      </p:ext>
    </p:extLst>
  </p:cmAuthor>
  <p:cmAuthor id="7" name="Erin Tricker" initials="ET" lastIdx="121" clrIdx="7"/>
  <p:cmAuthor id="50" name="Heider, Philipp" initials="HP" lastIdx="5" clrIdx="50">
    <p:extLst>
      <p:ext uri="{19B8F6BF-5375-455C-9EA6-DF929625EA0E}">
        <p15:presenceInfo xmlns:p15="http://schemas.microsoft.com/office/powerpoint/2012/main" userId="S::pheider@amgen.com::babcfbb1-c0ee-4b1f-85a4-83a3f22d567b" providerId="AD"/>
      </p:ext>
    </p:extLst>
  </p:cmAuthor>
  <p:cmAuthor id="8" name="Dan Cragg" initials="DC" lastIdx="1" clrIdx="8"/>
  <p:cmAuthor id="51" name="Annukka Aho-Ritter" initials="ANA" lastIdx="50" clrIdx="51">
    <p:extLst>
      <p:ext uri="{19B8F6BF-5375-455C-9EA6-DF929625EA0E}">
        <p15:presenceInfo xmlns:p15="http://schemas.microsoft.com/office/powerpoint/2012/main" userId="Annukka Aho-Ritter" providerId="None"/>
      </p:ext>
    </p:extLst>
  </p:cmAuthor>
  <p:cmAuthor id="9" name="Katherine Gora" initials="KG" lastIdx="28" clrIdx="9"/>
  <p:cmAuthor id="52" name="medproduction" initials="B" lastIdx="28" clrIdx="52">
    <p:extLst>
      <p:ext uri="{19B8F6BF-5375-455C-9EA6-DF929625EA0E}">
        <p15:presenceInfo xmlns:p15="http://schemas.microsoft.com/office/powerpoint/2012/main" userId="medproduction" providerId="None"/>
      </p:ext>
    </p:extLst>
  </p:cmAuthor>
  <p:cmAuthor id="10" name="Bryan Sepulveda" initials="BS" lastIdx="41" clrIdx="10"/>
  <p:cmAuthor id="11" name="Annotations " initials="YL" lastIdx="0" clrIdx="11"/>
  <p:cmAuthor id="12" name="Yue Liu" initials="YL" lastIdx="29" clrIdx="12"/>
  <p:cmAuthor id="13" name="James Banigan" initials="JB" lastIdx="5" clrIdx="13"/>
  <p:cmAuthor id="14" name="Author" initials="A" lastIdx="1456" clrIdx="14"/>
  <p:cmAuthor id="15" name="Johanna Villegas" initials="JV" lastIdx="1" clrIdx="15"/>
  <p:cmAuthor id="16" name="Johanna Villegas" initials="JV [3]" lastIdx="1" clrIdx="16"/>
  <p:cmAuthor id="17" name="Johanna Villegas" initials="JV [4]" lastIdx="1" clrIdx="17"/>
  <p:cmAuthor id="18" name="Johanna Villegas" initials="JV [5]" lastIdx="1" clrIdx="18"/>
  <p:cmAuthor id="19" name="Johanna Villegas" initials="JV [6]" lastIdx="1" clrIdx="19"/>
  <p:cmAuthor id="20" name="Johanna Villegas" initials="JV [7]" lastIdx="1" clrIdx="20"/>
  <p:cmAuthor id="21" name="Johanna Villegas" initials="JV [8]" lastIdx="1" clrIdx="21"/>
  <p:cmAuthor id="22" name="Johanna Villegas" initials="JV [9]" lastIdx="1" clrIdx="22"/>
  <p:cmAuthor id="23" name="Johanna Villegas" initials="JV [2]" lastIdx="1" clrIdx="23"/>
  <p:cmAuthor id="24" name="Johanna Villegas" initials="JV [10]" lastIdx="1" clrIdx="24"/>
  <p:cmAuthor id="25" name="Johanna Villegas" initials="JV [11]" lastIdx="1" clrIdx="25"/>
  <p:cmAuthor id="26" name="Johanna Villegas" initials="JV [12]" lastIdx="1" clrIdx="26"/>
  <p:cmAuthor id="27" name="Johanna Villegas" initials="JV [13]" lastIdx="1" clrIdx="27"/>
  <p:cmAuthor id="28" name="Johanna Villegas" initials="JV [14]" lastIdx="1" clrIdx="28"/>
  <p:cmAuthor id="29" name="H.Reinholdt" initials="HR" lastIdx="7" clrIdx="29"/>
  <p:cmAuthor id="30" name="CACTUS" initials="CACTUS" lastIdx="30" clrIdx="30"/>
  <p:cmAuthor id="31" name="Ruchika Agrawal" initials="RA" lastIdx="70" clrIdx="31"/>
  <p:cmAuthor id="32" name="Editor" initials="Cactus-" lastIdx="36" clrIdx="32"/>
  <p:cmAuthor id="33" name="Cactus" initials="Cactus" lastIdx="3" clrIdx="33"/>
  <p:cmAuthor id="34" name="Kern, Stefanie" initials="KS" lastIdx="18" clrIdx="34"/>
  <p:cmAuthor id="35" name="Seitz, Andrea" initials="SA" lastIdx="72" clrIdx="35"/>
  <p:cmAuthor id="36" name="Manuel Krinner" initials="MK" lastIdx="4" clrIdx="36"/>
  <p:cmAuthor id="37" name="vbmed" initials="VB" lastIdx="17" clrIdx="37"/>
  <p:cmAuthor id="38" name="Sauer, Sarah" initials="SS" lastIdx="5" clrIdx="38"/>
  <p:cmAuthor id="39" name="Linnerbauer, Mathias" initials="LM" lastIdx="33" clrIdx="39"/>
  <p:cmAuthor id="40" name="Verpoorten, Sandrine" initials="VS" lastIdx="2" clrIdx="40"/>
  <p:cmAuthor id="41" name="Schill, Markus" initials="SM" lastIdx="3" clrIdx="41"/>
  <p:cmAuthor id="42" name="Heckmann, Hiltrud Maria" initials="HM" lastIdx="24" clrIdx="4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08D"/>
    <a:srgbClr val="0063C3"/>
    <a:srgbClr val="7FB1E1"/>
    <a:srgbClr val="F39100"/>
    <a:srgbClr val="E41E2F"/>
    <a:srgbClr val="F7B451"/>
    <a:srgbClr val="E7EAF5"/>
    <a:srgbClr val="CBD3E9"/>
    <a:srgbClr val="379BFF"/>
    <a:srgbClr val="416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3089A-32EB-4D45-8A35-079D2E91AF1D}" v="1" dt="2023-06-15T13:47:51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6357" autoAdjust="0"/>
  </p:normalViewPr>
  <p:slideViewPr>
    <p:cSldViewPr snapToGrid="0">
      <p:cViewPr varScale="1">
        <p:scale>
          <a:sx n="97" d="100"/>
          <a:sy n="97" d="100"/>
        </p:scale>
        <p:origin x="508" y="68"/>
      </p:cViewPr>
      <p:guideLst>
        <p:guide orient="horz" pos="3162"/>
        <p:guide pos="2940"/>
        <p:guide orient="horz" pos="1076"/>
        <p:guide orient="horz" pos="962"/>
        <p:guide orient="horz" pos="2278"/>
        <p:guide orient="horz" pos="2890"/>
        <p:guide pos="5480"/>
        <p:guide pos="400"/>
        <p:guide orient="horz" pos="2618"/>
        <p:guide orient="horz" pos="622"/>
        <p:guide pos="3039"/>
        <p:guide pos="2880"/>
        <p:guide pos="340"/>
        <p:guide pos="3001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158" y="1338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gs" Target="tags/tag1.xml"/><Relationship Id="rId64" Type="http://schemas.microsoft.com/office/2018/10/relationships/authors" Target="author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commentAuthors" Target="commentAuthor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n, Mareike" userId="765786aa-905d-4f06-840a-82508e2a2958" providerId="ADAL" clId="{26A3089A-32EB-4D45-8A35-079D2E91AF1D}"/>
    <pc:docChg chg="undo custSel delSld modSld delSection modSection">
      <pc:chgData name="Hoffmann, Mareike" userId="765786aa-905d-4f06-840a-82508e2a2958" providerId="ADAL" clId="{26A3089A-32EB-4D45-8A35-079D2E91AF1D}" dt="2023-06-15T14:46:45.732" v="105" actId="20577"/>
      <pc:docMkLst>
        <pc:docMk/>
      </pc:docMkLst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481120728" sldId="2131"/>
        </pc:sldMkLst>
      </pc:sldChg>
      <pc:sldChg chg="del">
        <pc:chgData name="Hoffmann, Mareike" userId="765786aa-905d-4f06-840a-82508e2a2958" providerId="ADAL" clId="{26A3089A-32EB-4D45-8A35-079D2E91AF1D}" dt="2023-06-15T13:47:07.552" v="1" actId="47"/>
        <pc:sldMkLst>
          <pc:docMk/>
          <pc:sldMk cId="2592141642" sldId="2218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262054290" sldId="2250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4040433627" sldId="2257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577300264" sldId="2258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2791420904" sldId="2268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225620952" sldId="2271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4204757" sldId="2272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716648915" sldId="2275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890953477" sldId="2277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090661357" sldId="2281"/>
        </pc:sldMkLst>
      </pc:sldChg>
      <pc:sldChg chg="modSp mod">
        <pc:chgData name="Hoffmann, Mareike" userId="765786aa-905d-4f06-840a-82508e2a2958" providerId="ADAL" clId="{26A3089A-32EB-4D45-8A35-079D2E91AF1D}" dt="2023-06-15T14:36:51.747" v="65" actId="20577"/>
        <pc:sldMkLst>
          <pc:docMk/>
          <pc:sldMk cId="3932709570" sldId="2282"/>
        </pc:sldMkLst>
        <pc:spChg chg="mod">
          <ac:chgData name="Hoffmann, Mareike" userId="765786aa-905d-4f06-840a-82508e2a2958" providerId="ADAL" clId="{26A3089A-32EB-4D45-8A35-079D2E91AF1D}" dt="2023-06-15T14:36:51.747" v="65" actId="20577"/>
          <ac:spMkLst>
            <pc:docMk/>
            <pc:sldMk cId="3932709570" sldId="2282"/>
            <ac:spMk id="2" creationId="{6AA97894-74B5-37DC-049E-E281E207C239}"/>
          </ac:spMkLst>
        </pc:spChg>
        <pc:grpChg chg="mod">
          <ac:chgData name="Hoffmann, Mareike" userId="765786aa-905d-4f06-840a-82508e2a2958" providerId="ADAL" clId="{26A3089A-32EB-4D45-8A35-079D2E91AF1D}" dt="2023-06-15T14:36:39.702" v="57" actId="1076"/>
          <ac:grpSpMkLst>
            <pc:docMk/>
            <pc:sldMk cId="3932709570" sldId="2282"/>
            <ac:grpSpMk id="5" creationId="{91B76A88-3987-3731-CF96-D6E8415D8B67}"/>
          </ac:grpSpMkLst>
        </pc:grpChg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001704318" sldId="2283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310647439" sldId="2285"/>
        </pc:sldMkLst>
      </pc:sldChg>
      <pc:sldChg chg="modSp mod">
        <pc:chgData name="Hoffmann, Mareike" userId="765786aa-905d-4f06-840a-82508e2a2958" providerId="ADAL" clId="{26A3089A-32EB-4D45-8A35-079D2E91AF1D}" dt="2023-06-15T14:39:07.538" v="73" actId="20577"/>
        <pc:sldMkLst>
          <pc:docMk/>
          <pc:sldMk cId="944031382" sldId="2300"/>
        </pc:sldMkLst>
        <pc:spChg chg="mod">
          <ac:chgData name="Hoffmann, Mareike" userId="765786aa-905d-4f06-840a-82508e2a2958" providerId="ADAL" clId="{26A3089A-32EB-4D45-8A35-079D2E91AF1D}" dt="2023-06-15T14:39:07.538" v="73" actId="20577"/>
          <ac:spMkLst>
            <pc:docMk/>
            <pc:sldMk cId="944031382" sldId="2300"/>
            <ac:spMk id="4" creationId="{BFF20FAF-DAA3-639A-CB10-DEBDC14FBE73}"/>
          </ac:spMkLst>
        </pc:spChg>
      </pc:sldChg>
      <pc:sldChg chg="modSp mod">
        <pc:chgData name="Hoffmann, Mareike" userId="765786aa-905d-4f06-840a-82508e2a2958" providerId="ADAL" clId="{26A3089A-32EB-4D45-8A35-079D2E91AF1D}" dt="2023-06-15T14:41:29.361" v="85" actId="20577"/>
        <pc:sldMkLst>
          <pc:docMk/>
          <pc:sldMk cId="266119266" sldId="2301"/>
        </pc:sldMkLst>
        <pc:spChg chg="mod">
          <ac:chgData name="Hoffmann, Mareike" userId="765786aa-905d-4f06-840a-82508e2a2958" providerId="ADAL" clId="{26A3089A-32EB-4D45-8A35-079D2E91AF1D}" dt="2023-06-15T14:41:29.361" v="85" actId="20577"/>
          <ac:spMkLst>
            <pc:docMk/>
            <pc:sldMk cId="266119266" sldId="2301"/>
            <ac:spMk id="10" creationId="{57F9C4C8-74A7-FAAC-C04E-35932FBAF01D}"/>
          </ac:spMkLst>
        </pc:spChg>
      </pc:sldChg>
      <pc:sldChg chg="modSp mod">
        <pc:chgData name="Hoffmann, Mareike" userId="765786aa-905d-4f06-840a-82508e2a2958" providerId="ADAL" clId="{26A3089A-32EB-4D45-8A35-079D2E91AF1D}" dt="2023-06-15T14:41:22.334" v="81" actId="20577"/>
        <pc:sldMkLst>
          <pc:docMk/>
          <pc:sldMk cId="2014787374" sldId="2302"/>
        </pc:sldMkLst>
        <pc:spChg chg="mod">
          <ac:chgData name="Hoffmann, Mareike" userId="765786aa-905d-4f06-840a-82508e2a2958" providerId="ADAL" clId="{26A3089A-32EB-4D45-8A35-079D2E91AF1D}" dt="2023-06-15T14:41:22.334" v="81" actId="20577"/>
          <ac:spMkLst>
            <pc:docMk/>
            <pc:sldMk cId="2014787374" sldId="2302"/>
            <ac:spMk id="5" creationId="{733645E3-E4EB-8D68-9B05-7E93E30F87FD}"/>
          </ac:spMkLst>
        </pc:spChg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174119094" sldId="2303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63772653" sldId="2304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543835039" sldId="2305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2631386462" sldId="2333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51050759" sldId="2338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126260225" sldId="2339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892633487" sldId="2340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850143559" sldId="2341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471470918" sldId="2342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986376631" sldId="2343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704727926" sldId="2344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545661136" sldId="2345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575033546" sldId="2346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251536415" sldId="2347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4111377984" sldId="2348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4163845640" sldId="2349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308466509" sldId="2350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073753041" sldId="2351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3011515071" sldId="2352"/>
        </pc:sldMkLst>
      </pc:sldChg>
      <pc:sldChg chg="del">
        <pc:chgData name="Hoffmann, Mareike" userId="765786aa-905d-4f06-840a-82508e2a2958" providerId="ADAL" clId="{26A3089A-32EB-4D45-8A35-079D2E91AF1D}" dt="2023-06-15T13:47:25.333" v="3" actId="47"/>
        <pc:sldMkLst>
          <pc:docMk/>
          <pc:sldMk cId="1722504677" sldId="2353"/>
        </pc:sldMkLst>
      </pc:sldChg>
      <pc:sldChg chg="modSp mod">
        <pc:chgData name="Hoffmann, Mareike" userId="765786aa-905d-4f06-840a-82508e2a2958" providerId="ADAL" clId="{26A3089A-32EB-4D45-8A35-079D2E91AF1D}" dt="2023-06-15T14:33:09.941" v="43" actId="20577"/>
        <pc:sldMkLst>
          <pc:docMk/>
          <pc:sldMk cId="1324782640" sldId="2355"/>
        </pc:sldMkLst>
        <pc:spChg chg="mod">
          <ac:chgData name="Hoffmann, Mareike" userId="765786aa-905d-4f06-840a-82508e2a2958" providerId="ADAL" clId="{26A3089A-32EB-4D45-8A35-079D2E91AF1D}" dt="2023-06-15T14:33:09.941" v="43" actId="20577"/>
          <ac:spMkLst>
            <pc:docMk/>
            <pc:sldMk cId="1324782640" sldId="2355"/>
            <ac:spMk id="89" creationId="{25555EAE-B6A6-4EAE-8E83-40ED2648FCCE}"/>
          </ac:spMkLst>
        </pc:spChg>
      </pc:sldChg>
      <pc:sldChg chg="modSp mod">
        <pc:chgData name="Hoffmann, Mareike" userId="765786aa-905d-4f06-840a-82508e2a2958" providerId="ADAL" clId="{26A3089A-32EB-4D45-8A35-079D2E91AF1D}" dt="2023-06-15T14:32:58.871" v="39" actId="20577"/>
        <pc:sldMkLst>
          <pc:docMk/>
          <pc:sldMk cId="1256816044" sldId="2356"/>
        </pc:sldMkLst>
        <pc:spChg chg="mod">
          <ac:chgData name="Hoffmann, Mareike" userId="765786aa-905d-4f06-840a-82508e2a2958" providerId="ADAL" clId="{26A3089A-32EB-4D45-8A35-079D2E91AF1D}" dt="2023-06-15T14:32:58.871" v="39" actId="20577"/>
          <ac:spMkLst>
            <pc:docMk/>
            <pc:sldMk cId="1256816044" sldId="2356"/>
            <ac:spMk id="42" creationId="{EB391A5A-A7E4-4F63-BEEA-0C4F8097B41B}"/>
          </ac:spMkLst>
        </pc:spChg>
      </pc:sldChg>
      <pc:sldChg chg="modSp mod">
        <pc:chgData name="Hoffmann, Mareike" userId="765786aa-905d-4f06-840a-82508e2a2958" providerId="ADAL" clId="{26A3089A-32EB-4D45-8A35-079D2E91AF1D}" dt="2023-06-15T14:34:05.188" v="55" actId="20577"/>
        <pc:sldMkLst>
          <pc:docMk/>
          <pc:sldMk cId="2119990684" sldId="2357"/>
        </pc:sldMkLst>
        <pc:spChg chg="mod">
          <ac:chgData name="Hoffmann, Mareike" userId="765786aa-905d-4f06-840a-82508e2a2958" providerId="ADAL" clId="{26A3089A-32EB-4D45-8A35-079D2E91AF1D}" dt="2023-06-15T14:34:05.188" v="55" actId="20577"/>
          <ac:spMkLst>
            <pc:docMk/>
            <pc:sldMk cId="2119990684" sldId="2357"/>
            <ac:spMk id="8" creationId="{E80B03D4-C0DA-7A61-0F50-87A2C8D64DF3}"/>
          </ac:spMkLst>
        </pc:spChg>
      </pc:sldChg>
      <pc:sldChg chg="del">
        <pc:chgData name="Hoffmann, Mareike" userId="765786aa-905d-4f06-840a-82508e2a2958" providerId="ADAL" clId="{26A3089A-32EB-4D45-8A35-079D2E91AF1D}" dt="2023-06-15T13:47:02.252" v="0" actId="47"/>
        <pc:sldMkLst>
          <pc:docMk/>
          <pc:sldMk cId="567324449" sldId="2358"/>
        </pc:sldMkLst>
      </pc:sldChg>
      <pc:sldChg chg="modSp mod">
        <pc:chgData name="Hoffmann, Mareike" userId="765786aa-905d-4f06-840a-82508e2a2958" providerId="ADAL" clId="{26A3089A-32EB-4D45-8A35-079D2E91AF1D}" dt="2023-06-15T14:19:57.926" v="11" actId="20577"/>
        <pc:sldMkLst>
          <pc:docMk/>
          <pc:sldMk cId="2354926746" sldId="2359"/>
        </pc:sldMkLst>
        <pc:spChg chg="mod">
          <ac:chgData name="Hoffmann, Mareike" userId="765786aa-905d-4f06-840a-82508e2a2958" providerId="ADAL" clId="{26A3089A-32EB-4D45-8A35-079D2E91AF1D}" dt="2023-06-15T14:19:57.926" v="11" actId="20577"/>
          <ac:spMkLst>
            <pc:docMk/>
            <pc:sldMk cId="2354926746" sldId="2359"/>
            <ac:spMk id="42" creationId="{2D296056-2B6E-E185-D6E8-3527827F6E98}"/>
          </ac:spMkLst>
        </pc:spChg>
      </pc:sldChg>
      <pc:sldChg chg="modSp mod">
        <pc:chgData name="Hoffmann, Mareike" userId="765786aa-905d-4f06-840a-82508e2a2958" providerId="ADAL" clId="{26A3089A-32EB-4D45-8A35-079D2E91AF1D}" dt="2023-06-15T14:27:01.072" v="27" actId="20577"/>
        <pc:sldMkLst>
          <pc:docMk/>
          <pc:sldMk cId="4114525405" sldId="2365"/>
        </pc:sldMkLst>
        <pc:spChg chg="mod">
          <ac:chgData name="Hoffmann, Mareike" userId="765786aa-905d-4f06-840a-82508e2a2958" providerId="ADAL" clId="{26A3089A-32EB-4D45-8A35-079D2E91AF1D}" dt="2023-06-15T14:27:01.072" v="27" actId="20577"/>
          <ac:spMkLst>
            <pc:docMk/>
            <pc:sldMk cId="4114525405" sldId="2365"/>
            <ac:spMk id="9" creationId="{3B5EA545-B031-7326-C5A0-EDE1B17D2E5E}"/>
          </ac:spMkLst>
        </pc:spChg>
        <pc:spChg chg="mod">
          <ac:chgData name="Hoffmann, Mareike" userId="765786aa-905d-4f06-840a-82508e2a2958" providerId="ADAL" clId="{26A3089A-32EB-4D45-8A35-079D2E91AF1D}" dt="2023-06-15T14:26:50.954" v="19" actId="20577"/>
          <ac:spMkLst>
            <pc:docMk/>
            <pc:sldMk cId="4114525405" sldId="2365"/>
            <ac:spMk id="10" creationId="{39C24375-DE2F-1A6A-5A22-E0B9A660DF8F}"/>
          </ac:spMkLst>
        </pc:spChg>
      </pc:sldChg>
      <pc:sldChg chg="modSp mod">
        <pc:chgData name="Hoffmann, Mareike" userId="765786aa-905d-4f06-840a-82508e2a2958" providerId="ADAL" clId="{26A3089A-32EB-4D45-8A35-079D2E91AF1D}" dt="2023-06-15T14:27:14.323" v="31" actId="20577"/>
        <pc:sldMkLst>
          <pc:docMk/>
          <pc:sldMk cId="4004304793" sldId="2366"/>
        </pc:sldMkLst>
        <pc:spChg chg="mod">
          <ac:chgData name="Hoffmann, Mareike" userId="765786aa-905d-4f06-840a-82508e2a2958" providerId="ADAL" clId="{26A3089A-32EB-4D45-8A35-079D2E91AF1D}" dt="2023-06-15T14:27:14.323" v="31" actId="20577"/>
          <ac:spMkLst>
            <pc:docMk/>
            <pc:sldMk cId="4004304793" sldId="2366"/>
            <ac:spMk id="10" creationId="{F0A474A4-188F-C9E9-8788-544BA0765B51}"/>
          </ac:spMkLst>
        </pc:spChg>
      </pc:sldChg>
      <pc:sldChg chg="modSp mod">
        <pc:chgData name="Hoffmann, Mareike" userId="765786aa-905d-4f06-840a-82508e2a2958" providerId="ADAL" clId="{26A3089A-32EB-4D45-8A35-079D2E91AF1D}" dt="2023-06-15T14:45:33.916" v="89" actId="20577"/>
        <pc:sldMkLst>
          <pc:docMk/>
          <pc:sldMk cId="2555004514" sldId="2367"/>
        </pc:sldMkLst>
        <pc:spChg chg="mod">
          <ac:chgData name="Hoffmann, Mareike" userId="765786aa-905d-4f06-840a-82508e2a2958" providerId="ADAL" clId="{26A3089A-32EB-4D45-8A35-079D2E91AF1D}" dt="2023-06-15T14:45:33.916" v="89" actId="20577"/>
          <ac:spMkLst>
            <pc:docMk/>
            <pc:sldMk cId="2555004514" sldId="2367"/>
            <ac:spMk id="5" creationId="{D9468805-1ECD-EEE1-667E-D6CBF1AD8CF6}"/>
          </ac:spMkLst>
        </pc:spChg>
      </pc:sldChg>
      <pc:sldChg chg="modSp mod">
        <pc:chgData name="Hoffmann, Mareike" userId="765786aa-905d-4f06-840a-82508e2a2958" providerId="ADAL" clId="{26A3089A-32EB-4D45-8A35-079D2E91AF1D}" dt="2023-06-15T14:45:50.749" v="93" actId="20577"/>
        <pc:sldMkLst>
          <pc:docMk/>
          <pc:sldMk cId="3355395678" sldId="2368"/>
        </pc:sldMkLst>
        <pc:spChg chg="mod">
          <ac:chgData name="Hoffmann, Mareike" userId="765786aa-905d-4f06-840a-82508e2a2958" providerId="ADAL" clId="{26A3089A-32EB-4D45-8A35-079D2E91AF1D}" dt="2023-06-15T14:45:50.749" v="93" actId="20577"/>
          <ac:spMkLst>
            <pc:docMk/>
            <pc:sldMk cId="3355395678" sldId="2368"/>
            <ac:spMk id="3" creationId="{12C06124-7B2F-46D3-B0C7-DC6E13A14561}"/>
          </ac:spMkLst>
        </pc:spChg>
      </pc:sldChg>
      <pc:sldChg chg="modSp mod">
        <pc:chgData name="Hoffmann, Mareike" userId="765786aa-905d-4f06-840a-82508e2a2958" providerId="ADAL" clId="{26A3089A-32EB-4D45-8A35-079D2E91AF1D}" dt="2023-06-15T14:46:45.732" v="105" actId="20577"/>
        <pc:sldMkLst>
          <pc:docMk/>
          <pc:sldMk cId="3577204484" sldId="2369"/>
        </pc:sldMkLst>
        <pc:spChg chg="mod">
          <ac:chgData name="Hoffmann, Mareike" userId="765786aa-905d-4f06-840a-82508e2a2958" providerId="ADAL" clId="{26A3089A-32EB-4D45-8A35-079D2E91AF1D}" dt="2023-06-15T14:45:59.017" v="97" actId="20577"/>
          <ac:spMkLst>
            <pc:docMk/>
            <pc:sldMk cId="3577204484" sldId="2369"/>
            <ac:spMk id="3" creationId="{12C06124-7B2F-46D3-B0C7-DC6E13A14561}"/>
          </ac:spMkLst>
        </pc:spChg>
        <pc:spChg chg="mod">
          <ac:chgData name="Hoffmann, Mareike" userId="765786aa-905d-4f06-840a-82508e2a2958" providerId="ADAL" clId="{26A3089A-32EB-4D45-8A35-079D2E91AF1D}" dt="2023-06-15T14:46:45.732" v="105" actId="20577"/>
          <ac:spMkLst>
            <pc:docMk/>
            <pc:sldMk cId="3577204484" sldId="2369"/>
            <ac:spMk id="13" creationId="{CC6DCE33-2BA4-F4E2-D290-68E6F82CB5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r">
              <a:defRPr sz="1200"/>
            </a:lvl1pPr>
          </a:lstStyle>
          <a:p>
            <a:fld id="{B081616E-4838-48DA-8C2A-E0CE91811A7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r">
              <a:defRPr sz="1200"/>
            </a:lvl1pPr>
          </a:lstStyle>
          <a:p>
            <a:fld id="{E9A418F3-3923-471A-9111-48742302B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1654175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4" tIns="46198" rIns="92394" bIns="46198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51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165417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100" y="3271074"/>
            <a:ext cx="7898051" cy="2676892"/>
          </a:xfrm>
          <a:prstGeom prst="rect">
            <a:avLst/>
          </a:prstGeom>
        </p:spPr>
        <p:txBody>
          <a:bodyPr lIns="90672" tIns="45336" rIns="90672" bIns="4533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47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01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55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699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5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56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9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85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09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43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269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1AEECE6-0185-4896-AEF6-F26B788FD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758D-A0BB-4534-BFEF-D260B9C0A00A}"/>
              </a:ext>
            </a:extLst>
          </p:cNvPr>
          <p:cNvSpPr/>
          <p:nvPr/>
        </p:nvSpPr>
        <p:spPr>
          <a:xfrm>
            <a:off x="72628" y="2189742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(Background)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C894C-2729-48AA-A328-2A77F1D8983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1862" y="2481613"/>
            <a:ext cx="541831" cy="66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BAC44-07B0-4880-8B4B-8DFB4CE29D5A}"/>
              </a:ext>
            </a:extLst>
          </p:cNvPr>
          <p:cNvSpPr/>
          <p:nvPr/>
        </p:nvSpPr>
        <p:spPr>
          <a:xfrm>
            <a:off x="946612" y="5369779"/>
            <a:ext cx="1092639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(Methods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BE142-528E-47CF-96A8-9BCF77426920}"/>
              </a:ext>
            </a:extLst>
          </p:cNvPr>
          <p:cNvCxnSpPr>
            <a:cxnSpLocks/>
          </p:cNvCxnSpPr>
          <p:nvPr/>
        </p:nvCxnSpPr>
        <p:spPr>
          <a:xfrm flipV="1">
            <a:off x="834397" y="2857903"/>
            <a:ext cx="588003" cy="28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D6387-E80E-4EF0-AEBB-7D8B8557036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989427" y="1676888"/>
            <a:ext cx="359685" cy="22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B0A9A-05B6-4113-BC6A-6CA3996948D0}"/>
              </a:ext>
            </a:extLst>
          </p:cNvPr>
          <p:cNvSpPr/>
          <p:nvPr/>
        </p:nvSpPr>
        <p:spPr>
          <a:xfrm>
            <a:off x="1349112" y="3070118"/>
            <a:ext cx="6023238" cy="13063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9FFE3-9A7D-4ABE-A63F-2E53D40B6143}"/>
              </a:ext>
            </a:extLst>
          </p:cNvPr>
          <p:cNvCxnSpPr>
            <a:cxnSpLocks/>
          </p:cNvCxnSpPr>
          <p:nvPr/>
        </p:nvCxnSpPr>
        <p:spPr>
          <a:xfrm flipV="1">
            <a:off x="1202777" y="4764693"/>
            <a:ext cx="185152" cy="18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8E9A1-7582-40AA-8F9F-4379C3D0674E}"/>
              </a:ext>
            </a:extLst>
          </p:cNvPr>
          <p:cNvSpPr/>
          <p:nvPr/>
        </p:nvSpPr>
        <p:spPr>
          <a:xfrm>
            <a:off x="7588251" y="2032000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Mina. EHA. 2021 (Oral): </a:t>
            </a:r>
            <a:r>
              <a:rPr lang="en-US" sz="800" dirty="0">
                <a:solidFill>
                  <a:srgbClr val="FF0000"/>
                </a:solidFill>
              </a:rPr>
              <a:t>1-A-Abstract (Background)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2E6E3-B14A-4C9F-B372-610501B80DE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6248401" y="1571686"/>
            <a:ext cx="1313074" cy="39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34279-F7F2-4669-BAE0-5258775701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124700" y="2323871"/>
            <a:ext cx="463551" cy="190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21AEC-8270-4ED8-9F4E-D771E7BA7E2C}"/>
              </a:ext>
            </a:extLst>
          </p:cNvPr>
          <p:cNvSpPr/>
          <p:nvPr/>
        </p:nvSpPr>
        <p:spPr>
          <a:xfrm>
            <a:off x="7588251" y="2737289"/>
            <a:ext cx="859234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Mina. EHA. 2021 (Oral): 1-A-Abstract (Title); </a:t>
            </a:r>
            <a:r>
              <a:rPr lang="en-US" sz="800" dirty="0">
                <a:solidFill>
                  <a:srgbClr val="FF0000"/>
                </a:solidFill>
              </a:rPr>
              <a:t>1-A-Abstract (Aims); 1-A-Abstract (Methods)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E328AF-E016-42F9-B629-2024DEAE6E00}"/>
              </a:ext>
            </a:extLst>
          </p:cNvPr>
          <p:cNvCxnSpPr>
            <a:cxnSpLocks/>
          </p:cNvCxnSpPr>
          <p:nvPr/>
        </p:nvCxnSpPr>
        <p:spPr>
          <a:xfrm flipH="1" flipV="1">
            <a:off x="6880860" y="2827956"/>
            <a:ext cx="707391" cy="15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13187-5504-4287-BC10-FEAA3AE5D0ED}"/>
              </a:ext>
            </a:extLst>
          </p:cNvPr>
          <p:cNvSpPr/>
          <p:nvPr/>
        </p:nvSpPr>
        <p:spPr>
          <a:xfrm>
            <a:off x="87378" y="2808049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(Title); 1-A-Abstract (Methods)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9250FC-B571-4A96-B170-6B5FCF07BD2A}"/>
              </a:ext>
            </a:extLst>
          </p:cNvPr>
          <p:cNvSpPr/>
          <p:nvPr/>
        </p:nvSpPr>
        <p:spPr>
          <a:xfrm>
            <a:off x="49210" y="1261906"/>
            <a:ext cx="940217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(Background); 1-A-Abstract (Methods)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E12968-0F2E-4CAA-9DC4-D0E1E6AF017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61859" y="2871730"/>
            <a:ext cx="460540" cy="962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B55D3-60C2-43B2-A06E-89F7F4E842AA}"/>
              </a:ext>
            </a:extLst>
          </p:cNvPr>
          <p:cNvSpPr/>
          <p:nvPr/>
        </p:nvSpPr>
        <p:spPr>
          <a:xfrm>
            <a:off x="102625" y="366566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E1918-9D4D-418C-9DE6-EFE94E5A94C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0395" y="3843450"/>
            <a:ext cx="388717" cy="547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FB680-05B2-4A85-8F9E-8F52EE7FD3F8}"/>
              </a:ext>
            </a:extLst>
          </p:cNvPr>
          <p:cNvSpPr/>
          <p:nvPr/>
        </p:nvSpPr>
        <p:spPr>
          <a:xfrm>
            <a:off x="101161" y="4160239"/>
            <a:ext cx="859234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2-A-1; 2-A-2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18C71C-BF0A-40B6-B373-72D7090950DB}"/>
              </a:ext>
            </a:extLst>
          </p:cNvPr>
          <p:cNvSpPr/>
          <p:nvPr/>
        </p:nvSpPr>
        <p:spPr>
          <a:xfrm>
            <a:off x="2138774" y="538309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D36955-C6EA-4A60-BDFC-1F842198CE2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039251" y="5551856"/>
            <a:ext cx="99523" cy="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2A85B3-F09D-4967-A569-0AADEAC53920}"/>
              </a:ext>
            </a:extLst>
          </p:cNvPr>
          <p:cNvSpPr/>
          <p:nvPr/>
        </p:nvSpPr>
        <p:spPr>
          <a:xfrm>
            <a:off x="1278089" y="4418209"/>
            <a:ext cx="109839" cy="2608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C9F633-1451-45F2-AC62-727B0F0D3EFB}"/>
              </a:ext>
            </a:extLst>
          </p:cNvPr>
          <p:cNvSpPr/>
          <p:nvPr/>
        </p:nvSpPr>
        <p:spPr>
          <a:xfrm>
            <a:off x="54260" y="4654812"/>
            <a:ext cx="959289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A6364-1AF6-4D23-81F4-E719ED708BFA}"/>
              </a:ext>
            </a:extLst>
          </p:cNvPr>
          <p:cNvSpPr/>
          <p:nvPr/>
        </p:nvSpPr>
        <p:spPr>
          <a:xfrm>
            <a:off x="49210" y="5040891"/>
            <a:ext cx="873951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NCT02203643: 5-A-Primary Outcome Measures; 5-A-Secondary Outcome Measures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3C2AC-D625-4239-9346-060CF42352C2}"/>
              </a:ext>
            </a:extLst>
          </p:cNvPr>
          <p:cNvCxnSpPr>
            <a:cxnSpLocks/>
          </p:cNvCxnSpPr>
          <p:nvPr/>
        </p:nvCxnSpPr>
        <p:spPr>
          <a:xfrm flipV="1">
            <a:off x="923161" y="4603951"/>
            <a:ext cx="423109" cy="622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0C05A-1391-4881-8D25-8DF39AFCD2B1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013549" y="4823572"/>
            <a:ext cx="128588" cy="6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FF7F3-9601-4E03-AE41-88781DB8D6C0}"/>
              </a:ext>
            </a:extLst>
          </p:cNvPr>
          <p:cNvSpPr/>
          <p:nvPr/>
        </p:nvSpPr>
        <p:spPr>
          <a:xfrm>
            <a:off x="7561475" y="1218260"/>
            <a:ext cx="908777" cy="7068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Mina. EHA. 2021 (Oral): </a:t>
            </a:r>
            <a:r>
              <a:rPr lang="en-US" sz="800" dirty="0">
                <a:solidFill>
                  <a:srgbClr val="FF0000"/>
                </a:solidFill>
              </a:rPr>
              <a:t>1-A-Abstract (Aims); 1-A-Abstract (Background)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C35C0-F93E-4179-AA02-6859BCCEF0A2}"/>
              </a:ext>
            </a:extLst>
          </p:cNvPr>
          <p:cNvCxnSpPr>
            <a:cxnSpLocks/>
          </p:cNvCxnSpPr>
          <p:nvPr/>
        </p:nvCxnSpPr>
        <p:spPr>
          <a:xfrm flipH="1" flipV="1">
            <a:off x="1200254" y="4932904"/>
            <a:ext cx="117233" cy="451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6DAA11A-65AE-49CE-8E23-A154E367E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88" y="3405188"/>
            <a:ext cx="6815137" cy="27876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843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56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370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4DFC-C4A6-4C6C-BB20-47184126947D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706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A1AEECE6-0185-4896-AEF6-F26B788FD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758D-A0BB-4534-BFEF-D260B9C0A00A}"/>
              </a:ext>
            </a:extLst>
          </p:cNvPr>
          <p:cNvSpPr/>
          <p:nvPr/>
        </p:nvSpPr>
        <p:spPr>
          <a:xfrm>
            <a:off x="72628" y="2189742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(Background)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C894C-2729-48AA-A328-2A77F1D8983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1862" y="2481613"/>
            <a:ext cx="541831" cy="66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BAC44-07B0-4880-8B4B-8DFB4CE29D5A}"/>
              </a:ext>
            </a:extLst>
          </p:cNvPr>
          <p:cNvSpPr/>
          <p:nvPr/>
        </p:nvSpPr>
        <p:spPr>
          <a:xfrm>
            <a:off x="946612" y="5369779"/>
            <a:ext cx="1092639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(Methods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BE142-528E-47CF-96A8-9BCF77426920}"/>
              </a:ext>
            </a:extLst>
          </p:cNvPr>
          <p:cNvCxnSpPr>
            <a:cxnSpLocks/>
          </p:cNvCxnSpPr>
          <p:nvPr/>
        </p:nvCxnSpPr>
        <p:spPr>
          <a:xfrm flipV="1">
            <a:off x="834397" y="2857903"/>
            <a:ext cx="588003" cy="28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D6387-E80E-4EF0-AEBB-7D8B8557036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989427" y="1676888"/>
            <a:ext cx="359685" cy="22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B0A9A-05B6-4113-BC6A-6CA3996948D0}"/>
              </a:ext>
            </a:extLst>
          </p:cNvPr>
          <p:cNvSpPr/>
          <p:nvPr/>
        </p:nvSpPr>
        <p:spPr>
          <a:xfrm>
            <a:off x="1349112" y="3070118"/>
            <a:ext cx="6023238" cy="13063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9FFE3-9A7D-4ABE-A63F-2E53D40B6143}"/>
              </a:ext>
            </a:extLst>
          </p:cNvPr>
          <p:cNvCxnSpPr>
            <a:cxnSpLocks/>
          </p:cNvCxnSpPr>
          <p:nvPr/>
        </p:nvCxnSpPr>
        <p:spPr>
          <a:xfrm flipV="1">
            <a:off x="1202777" y="4764693"/>
            <a:ext cx="185152" cy="18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8E9A1-7582-40AA-8F9F-4379C3D0674E}"/>
              </a:ext>
            </a:extLst>
          </p:cNvPr>
          <p:cNvSpPr/>
          <p:nvPr/>
        </p:nvSpPr>
        <p:spPr>
          <a:xfrm>
            <a:off x="7588251" y="2032000"/>
            <a:ext cx="859234" cy="5837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Mina. EHA. 2021 (Oral): </a:t>
            </a:r>
            <a:r>
              <a:rPr lang="en-US" sz="800" dirty="0">
                <a:solidFill>
                  <a:srgbClr val="FF0000"/>
                </a:solidFill>
              </a:rPr>
              <a:t>1-A-Abstract (Background)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2E6E3-B14A-4C9F-B372-610501B80DE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6248401" y="1571686"/>
            <a:ext cx="1313074" cy="394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34279-F7F2-4669-BAE0-5258775701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124700" y="2323871"/>
            <a:ext cx="463551" cy="190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21AEC-8270-4ED8-9F4E-D771E7BA7E2C}"/>
              </a:ext>
            </a:extLst>
          </p:cNvPr>
          <p:cNvSpPr/>
          <p:nvPr/>
        </p:nvSpPr>
        <p:spPr>
          <a:xfrm>
            <a:off x="7588251" y="2737289"/>
            <a:ext cx="859234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Mina. EHA. 2021 (Oral): 1-A-Abstract (Title); </a:t>
            </a:r>
            <a:r>
              <a:rPr lang="en-US" sz="800" dirty="0">
                <a:solidFill>
                  <a:srgbClr val="FF0000"/>
                </a:solidFill>
              </a:rPr>
              <a:t>1-A-Abstract (Aims); 1-A-Abstract (Methods)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E328AF-E016-42F9-B629-2024DEAE6E00}"/>
              </a:ext>
            </a:extLst>
          </p:cNvPr>
          <p:cNvCxnSpPr>
            <a:cxnSpLocks/>
          </p:cNvCxnSpPr>
          <p:nvPr/>
        </p:nvCxnSpPr>
        <p:spPr>
          <a:xfrm flipH="1" flipV="1">
            <a:off x="6880860" y="2827956"/>
            <a:ext cx="707391" cy="157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13187-5504-4287-BC10-FEAA3AE5D0ED}"/>
              </a:ext>
            </a:extLst>
          </p:cNvPr>
          <p:cNvSpPr/>
          <p:nvPr/>
        </p:nvSpPr>
        <p:spPr>
          <a:xfrm>
            <a:off x="87378" y="2808049"/>
            <a:ext cx="859234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(Title); 1-A-Abstract (Methods)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9250FC-B571-4A96-B170-6B5FCF07BD2A}"/>
              </a:ext>
            </a:extLst>
          </p:cNvPr>
          <p:cNvSpPr/>
          <p:nvPr/>
        </p:nvSpPr>
        <p:spPr>
          <a:xfrm>
            <a:off x="49210" y="1261906"/>
            <a:ext cx="940217" cy="829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ASCO. 2021 (Oral): 1-A-Abstract (Background); 1-A-Abstract (Methods)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E12968-0F2E-4CAA-9DC4-D0E1E6AF017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961859" y="2871730"/>
            <a:ext cx="460540" cy="962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B55D3-60C2-43B2-A06E-89F7F4E842AA}"/>
              </a:ext>
            </a:extLst>
          </p:cNvPr>
          <p:cNvSpPr/>
          <p:nvPr/>
        </p:nvSpPr>
        <p:spPr>
          <a:xfrm>
            <a:off x="102625" y="366566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E1918-9D4D-418C-9DE6-EFE94E5A94C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60395" y="3843450"/>
            <a:ext cx="388717" cy="547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FB680-05B2-4A85-8F9E-8F52EE7FD3F8}"/>
              </a:ext>
            </a:extLst>
          </p:cNvPr>
          <p:cNvSpPr/>
          <p:nvPr/>
        </p:nvSpPr>
        <p:spPr>
          <a:xfrm>
            <a:off x="101161" y="4160239"/>
            <a:ext cx="859234" cy="4606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2-A-1; 2-A-2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18C71C-BF0A-40B6-B373-72D7090950DB}"/>
              </a:ext>
            </a:extLst>
          </p:cNvPr>
          <p:cNvSpPr/>
          <p:nvPr/>
        </p:nvSpPr>
        <p:spPr>
          <a:xfrm>
            <a:off x="2138774" y="5383096"/>
            <a:ext cx="859234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D36955-C6EA-4A60-BDFC-1F842198CE2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039251" y="5551856"/>
            <a:ext cx="99523" cy="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D62A85B3-F09D-4967-A569-0AADEAC53920}"/>
              </a:ext>
            </a:extLst>
          </p:cNvPr>
          <p:cNvSpPr/>
          <p:nvPr/>
        </p:nvSpPr>
        <p:spPr>
          <a:xfrm>
            <a:off x="1278089" y="4418209"/>
            <a:ext cx="109839" cy="2608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C9F633-1451-45F2-AC62-727B0F0D3EFB}"/>
              </a:ext>
            </a:extLst>
          </p:cNvPr>
          <p:cNvSpPr/>
          <p:nvPr/>
        </p:nvSpPr>
        <p:spPr>
          <a:xfrm>
            <a:off x="54260" y="4654812"/>
            <a:ext cx="959289" cy="337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Gay. Blood. 2018: 2-A-1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3A6364-1AF6-4D23-81F4-E719ED708BFA}"/>
              </a:ext>
            </a:extLst>
          </p:cNvPr>
          <p:cNvSpPr/>
          <p:nvPr/>
        </p:nvSpPr>
        <p:spPr>
          <a:xfrm>
            <a:off x="49210" y="5040891"/>
            <a:ext cx="873951" cy="9530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NCT02203643: 5-A-Primary Outcome Measures; 5-A-Secondary Outcome Measures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3C2AC-D625-4239-9346-060CF42352C2}"/>
              </a:ext>
            </a:extLst>
          </p:cNvPr>
          <p:cNvCxnSpPr>
            <a:cxnSpLocks/>
          </p:cNvCxnSpPr>
          <p:nvPr/>
        </p:nvCxnSpPr>
        <p:spPr>
          <a:xfrm flipV="1">
            <a:off x="923161" y="4603951"/>
            <a:ext cx="423109" cy="622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F0C05A-1391-4881-8D25-8DF39AFCD2B1}"/>
              </a:ext>
            </a:extLst>
          </p:cNvPr>
          <p:cNvCxnSpPr>
            <a:cxnSpLocks/>
            <a:endCxn id="41" idx="3"/>
          </p:cNvCxnSpPr>
          <p:nvPr/>
        </p:nvCxnSpPr>
        <p:spPr>
          <a:xfrm flipH="1" flipV="1">
            <a:off x="1013549" y="4823572"/>
            <a:ext cx="128588" cy="68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9FF7F3-9601-4E03-AE41-88781DB8D6C0}"/>
              </a:ext>
            </a:extLst>
          </p:cNvPr>
          <p:cNvSpPr/>
          <p:nvPr/>
        </p:nvSpPr>
        <p:spPr>
          <a:xfrm>
            <a:off x="7561475" y="1218260"/>
            <a:ext cx="908777" cy="7068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0416" tIns="45208" rIns="90416" bIns="45208">
            <a:spAutoFit/>
          </a:bodyPr>
          <a:lstStyle/>
          <a:p>
            <a:r>
              <a:rPr lang="es-ES" sz="800" dirty="0">
                <a:solidFill>
                  <a:srgbClr val="FF0000"/>
                </a:solidFill>
              </a:rPr>
              <a:t>Mina. EHA. 2021 (Oral): </a:t>
            </a:r>
            <a:r>
              <a:rPr lang="en-US" sz="800" dirty="0">
                <a:solidFill>
                  <a:srgbClr val="FF0000"/>
                </a:solidFill>
              </a:rPr>
              <a:t>1-A-Abstract (Aims); 1-A-Abstract (Background)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EC35C0-F93E-4179-AA02-6859BCCEF0A2}"/>
              </a:ext>
            </a:extLst>
          </p:cNvPr>
          <p:cNvCxnSpPr>
            <a:cxnSpLocks/>
          </p:cNvCxnSpPr>
          <p:nvPr/>
        </p:nvCxnSpPr>
        <p:spPr>
          <a:xfrm flipH="1" flipV="1">
            <a:off x="1200254" y="4932904"/>
            <a:ext cx="117233" cy="451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6DAA11A-65AE-49CE-8E23-A154E367E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88" y="3405188"/>
            <a:ext cx="6815137" cy="27876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843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56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37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165417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5370" y="3303922"/>
            <a:ext cx="7956162" cy="27037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174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576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832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06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608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90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6486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4DFC-C4A6-4C6C-BB20-47184126947D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1237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56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56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43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47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04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8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43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-793" y="971551"/>
            <a:ext cx="9144000" cy="15854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sz="2100"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C6551933-9090-61F8-9597-F52372805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365" y="80757"/>
            <a:ext cx="2628501" cy="7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72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40" y="1146177"/>
            <a:ext cx="8234361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47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8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833070"/>
            <a:ext cx="2265219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2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1" y="2833069"/>
            <a:ext cx="2265219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09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64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5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8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6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93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3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-793" y="1314450"/>
            <a:ext cx="9144000" cy="12425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15250" y="4514850"/>
            <a:ext cx="1200151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4457701"/>
            <a:ext cx="1428751" cy="4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9" y="493898"/>
            <a:ext cx="8416925" cy="438710"/>
          </a:xfrm>
        </p:spPr>
        <p:txBody>
          <a:bodyPr/>
          <a:lstStyle>
            <a:lvl1pPr>
              <a:defRPr sz="2251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63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A924-9B02-41C5-9B62-FFDAFCBB5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1EC9B-376B-41FD-B6B0-053A19A28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72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681162"/>
            <a:ext cx="8388424" cy="12823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6000" y="1681162"/>
            <a:ext cx="8116888" cy="1282304"/>
          </a:xfrm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96000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8495928" y="1681163"/>
            <a:ext cx="648072" cy="12823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958" y="483518"/>
            <a:ext cx="2724929" cy="5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152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0005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000500"/>
          </a:xfrm>
          <a:noFill/>
        </p:spPr>
        <p:txBody>
          <a:bodyPr l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1743075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8815621" y="4804911"/>
            <a:ext cx="358695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6">
              <a:defRPr/>
            </a:pPr>
            <a:fld id="{5909AF01-7EFE-4A29-B021-8BA707099C41}" type="slidenum">
              <a:rPr lang="en-US" sz="600">
                <a:solidFill>
                  <a:srgbClr val="716F73"/>
                </a:solidFill>
                <a:latin typeface="Arial"/>
              </a:rPr>
              <a:pPr defTabSz="582016">
                <a:defRPr/>
              </a:pPr>
              <a:t>‹#›</a:t>
            </a:fld>
            <a:endParaRPr lang="en-US" sz="600">
              <a:solidFill>
                <a:srgbClr val="716F73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4514400"/>
            <a:ext cx="1556733" cy="5056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35440D5-1CE1-19B9-9480-CC090E765E95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7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" y="1546844"/>
            <a:ext cx="6924444" cy="1544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008363" y="1546844"/>
            <a:ext cx="1224136" cy="15448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7504" y="1546843"/>
            <a:ext cx="6696744" cy="1544801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6827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316416" y="1546845"/>
            <a:ext cx="827584" cy="15448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6703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999" y="361951"/>
            <a:ext cx="8424151" cy="470299"/>
          </a:xfrm>
        </p:spPr>
        <p:txBody>
          <a:bodyPr l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058863"/>
            <a:ext cx="8424151" cy="3398837"/>
          </a:xfrm>
        </p:spPr>
        <p:txBody>
          <a:bodyPr/>
          <a:lstStyle>
            <a:lvl1pPr>
              <a:defRPr sz="1600"/>
            </a:lvl1pPr>
            <a:lvl2pPr marL="628635" indent="-285744">
              <a:buFont typeface="Arial" panose="020B0604020202020204" pitchFamily="34" charset="0"/>
              <a:buChar char="•"/>
              <a:defRPr sz="1600"/>
            </a:lvl2pPr>
            <a:lvl3pPr marL="971526" indent="-285744">
              <a:buFont typeface="Arial" panose="020B0604020202020204" pitchFamily="34" charset="0"/>
              <a:buChar char="-"/>
              <a:defRPr sz="1600"/>
            </a:lvl3pPr>
            <a:lvl4pPr>
              <a:defRPr sz="1600"/>
            </a:lvl4pPr>
            <a:lvl5pPr marL="1543012" indent="-171446"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351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98913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472446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3236-3F26-4ABC-8068-82A373DF9C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515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97819"/>
            <a:ext cx="7772400" cy="1102519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2914650"/>
            <a:ext cx="6400800" cy="131445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935428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9651461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369888" y="33813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980282" y="1182514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118247" y="2019393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5517258" y="3699941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3680347" y="284806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78666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97" y="0"/>
            <a:ext cx="8231187" cy="7584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277964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23392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507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7685"/>
            <a:ext cx="4038600" cy="2778956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7685"/>
            <a:ext cx="4038600" cy="27789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544" y="951571"/>
            <a:ext cx="8208912" cy="810090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065741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28722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21581"/>
            <a:ext cx="8280400" cy="350996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8969520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7884302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539415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80740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6085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5372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6100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0" y="4743450"/>
            <a:ext cx="4572000" cy="400050"/>
          </a:xfrm>
        </p:spPr>
        <p:txBody>
          <a:bodyPr anchor="b"/>
          <a:lstStyle>
            <a:lvl1pPr algn="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64273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1600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1600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716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5472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72779" y="914400"/>
            <a:ext cx="8858251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26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99087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62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3944541"/>
            <a:ext cx="3632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036638" y="665560"/>
            <a:ext cx="7859712" cy="1102519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36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4967288" y="1660922"/>
            <a:ext cx="4176712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400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785101" cy="1512169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71950"/>
            <a:ext cx="1080407" cy="10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04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24860"/>
            <a:ext cx="8416783" cy="507831"/>
          </a:xfrm>
        </p:spPr>
        <p:txBody>
          <a:bodyPr wrap="square" anchor="b">
            <a:spAutoFit/>
          </a:bodyPr>
          <a:lstStyle>
            <a:lvl1pPr>
              <a:defRPr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05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2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24778"/>
            <a:ext cx="8416925" cy="507831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7"/>
            <a:ext cx="8416924" cy="352425"/>
          </a:xfrm>
        </p:spPr>
        <p:txBody>
          <a:bodyPr/>
          <a:lstStyle>
            <a:lvl1pPr marL="0" indent="0">
              <a:buNone/>
              <a:defRPr sz="2251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5" y="1007706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2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3" y="1008065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1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6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2"/>
            <a:ext cx="8416783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9" y="424778"/>
            <a:ext cx="8416925" cy="5078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63537" y="983176"/>
            <a:ext cx="8082291" cy="455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8477839" y="983176"/>
            <a:ext cx="352563" cy="45524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866098" y="983176"/>
            <a:ext cx="199231" cy="4552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1E6733-1232-50A2-0BAD-8121ED82E8F0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9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700" b="1" kern="1200" cap="none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688940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914354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1084209" indent="-169854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2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49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6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pic>
        <p:nvPicPr>
          <p:cNvPr id="3076" name="Picture 6" descr="Amgen_2_White_P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9" y="4622007"/>
            <a:ext cx="171767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395290" y="842964"/>
            <a:ext cx="8497887" cy="5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9" y="897732"/>
            <a:ext cx="2159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9" y="86916"/>
            <a:ext cx="2159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395999" y="372055"/>
            <a:ext cx="8433180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000" y="1058862"/>
            <a:ext cx="8433179" cy="3457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83117" y="841066"/>
            <a:ext cx="7933299" cy="606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359097" y="841066"/>
            <a:ext cx="470083" cy="6069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876775" y="841066"/>
            <a:ext cx="265640" cy="6069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88434A-9EB2-A342-1902-166472EE449F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9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5" r:id="rId5"/>
    <p:sldLayoutId id="2147483819" r:id="rId6"/>
  </p:sldLayoutIdLst>
  <p:transition>
    <p:wipe dir="r"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7745" indent="-237745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4639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779531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accent1"/>
          </a:solidFill>
          <a:latin typeface="+mn-lt"/>
        </a:defRPr>
      </a:lvl3pPr>
      <a:lvl4pPr marL="1314418" indent="-285744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33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133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orient="horz" pos="214" userDrawn="1">
          <p15:clr>
            <a:srgbClr val="F26B43"/>
          </p15:clr>
        </p15:guide>
        <p15:guide id="4" orient="horz" pos="3178" userDrawn="1">
          <p15:clr>
            <a:srgbClr val="F26B43"/>
          </p15:clr>
        </p15:guide>
        <p15:guide id="5" pos="55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41389" y="842616"/>
            <a:ext cx="8551787" cy="5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8" y="897733"/>
            <a:ext cx="1620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8" y="86916"/>
            <a:ext cx="1620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pic>
        <p:nvPicPr>
          <p:cNvPr id="11" name="Picture 6" descr="Amgen_2_White_P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20" y="4622007"/>
            <a:ext cx="1288256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320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36512" y="2405982"/>
            <a:ext cx="9180512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3468"/>
            <a:ext cx="8231187" cy="7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5014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08504" y="817008"/>
            <a:ext cx="9000000" cy="4077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8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file:////Users/cheryljuhasz/Creative%20Cloud%20Files/AMGEN/EHA-ASCO-Abstracts/PNG/EHA-Slidedeck_2023_Carfilzomib%20Grafik%202a.png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hyperlink" Target="https://library.ehaweb.org/eha/2023/eha2023-congress/386772/" TargetMode="External"/><Relationship Id="rId4" Type="http://schemas.openxmlformats.org/officeDocument/2006/relationships/hyperlink" Target="https://clinicaltrials.gov/ct2/show/NCT02891811?term=02891811&amp;draw=2&amp;ra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file:////Users/cheryljuhasz/Creative%20Cloud%20Files/AMGEN/EHA-ASCO-Abstracts/PNG/EHA-Slidedeck_2023_Carfilzomib%20Grafik%202b.png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hyperlink" Target="https://library.ehaweb.org/eha/2023/eha2023-congress/386772/" TargetMode="External"/><Relationship Id="rId4" Type="http://schemas.openxmlformats.org/officeDocument/2006/relationships/hyperlink" Target="https://clinicaltrials.gov/ct2/show/NCT02891811?term=02891811&amp;draw=2&amp;ra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5" Type="http://schemas.openxmlformats.org/officeDocument/2006/relationships/hyperlink" Target="https://meetings.asco.org/abstracts-presentations/218468" TargetMode="External"/><Relationship Id="rId4" Type="http://schemas.openxmlformats.org/officeDocument/2006/relationships/hyperlink" Target="https://clinicaltrials.gov/ct2/show/NCT0394803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Relationship Id="rId5" Type="http://schemas.openxmlformats.org/officeDocument/2006/relationships/hyperlink" Target="https://meetings.asco.org/abstracts-presentations/218468" TargetMode="External"/><Relationship Id="rId4" Type="http://schemas.openxmlformats.org/officeDocument/2006/relationships/hyperlink" Target="https://clinicaltrials.gov/ct2/show/NCT0394803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948035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openxmlformats.org/officeDocument/2006/relationships/hyperlink" Target="https://meetings.asco.org/abstracts-presentations/21846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5" Type="http://schemas.openxmlformats.org/officeDocument/2006/relationships/hyperlink" Target="https://meetings.asco.org/abstracts-presentations/218468" TargetMode="External"/><Relationship Id="rId4" Type="http://schemas.openxmlformats.org/officeDocument/2006/relationships/hyperlink" Target="https://clinicaltrials.gov/ct2/show/NCT0394803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5" Type="http://schemas.openxmlformats.org/officeDocument/2006/relationships/hyperlink" Target="https://meetings.asco.org/abstracts-presentations/218468" TargetMode="External"/><Relationship Id="rId4" Type="http://schemas.openxmlformats.org/officeDocument/2006/relationships/hyperlink" Target="https://clinicaltrials.gov/ct2/show/NCT0394803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5" Type="http://schemas.openxmlformats.org/officeDocument/2006/relationships/hyperlink" Target="https://meetings.asco.org/abstracts-presentations/220068" TargetMode="External"/><Relationship Id="rId4" Type="http://schemas.openxmlformats.org/officeDocument/2006/relationships/hyperlink" Target="https://clinicaltrials.gov/ct2/show/NCT0375689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5" Type="http://schemas.openxmlformats.org/officeDocument/2006/relationships/hyperlink" Target="https://meetings.asco.org/abstracts-presentations/220068" TargetMode="External"/><Relationship Id="rId4" Type="http://schemas.openxmlformats.org/officeDocument/2006/relationships/hyperlink" Target="https://clinicaltrials.gov/ct2/show/NCT0375689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Relationship Id="rId5" Type="http://schemas.openxmlformats.org/officeDocument/2006/relationships/hyperlink" Target="https://meetings.asco.org/abstracts-presentations/220068" TargetMode="External"/><Relationship Id="rId4" Type="http://schemas.openxmlformats.org/officeDocument/2006/relationships/hyperlink" Target="https://clinicaltrials.gov/ct2/show/NCT0375689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Relationship Id="rId5" Type="http://schemas.openxmlformats.org/officeDocument/2006/relationships/hyperlink" Target="https://meetings.asco.org/abstracts-presentations/220068" TargetMode="External"/><Relationship Id="rId4" Type="http://schemas.openxmlformats.org/officeDocument/2006/relationships/hyperlink" Target="https://clinicaltrials.gov/ct2/show/NCT0375689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Relationship Id="rId4" Type="http://schemas.openxmlformats.org/officeDocument/2006/relationships/hyperlink" Target="https://library.ehaweb.org/eha/2023/eha2023-congress/386731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Relationship Id="rId4" Type="http://schemas.openxmlformats.org/officeDocument/2006/relationships/hyperlink" Target="https://library.ehaweb.org/eha/2023/eha2023-congress/38673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Relationship Id="rId4" Type="http://schemas.openxmlformats.org/officeDocument/2006/relationships/hyperlink" Target="https://library.ehaweb.org/eha/2023/eha2023-congress/386731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ehaweb.org/eha/2023/eha2023-congress/386745/" TargetMode="External"/><Relationship Id="rId3" Type="http://schemas.openxmlformats.org/officeDocument/2006/relationships/tags" Target="../tags/tag26.xml"/><Relationship Id="rId7" Type="http://schemas.openxmlformats.org/officeDocument/2006/relationships/hyperlink" Target="https://clinicaltrials.gov/ct2/show/NCT03275285" TargetMode="Externa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8.xml"/><Relationship Id="rId5" Type="http://schemas.openxmlformats.org/officeDocument/2006/relationships/hyperlink" Target="https://library.ehaweb.org/eha/2023/eha2023-congress/386745/" TargetMode="External"/><Relationship Id="rId4" Type="http://schemas.openxmlformats.org/officeDocument/2006/relationships/hyperlink" Target="https://clinicaltrials.gov/ct2/show/NCT0327528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9.xml"/><Relationship Id="rId5" Type="http://schemas.openxmlformats.org/officeDocument/2006/relationships/hyperlink" Target="https://library.ehaweb.org/eha/2023/eha2023-congress/386745/" TargetMode="External"/><Relationship Id="rId4" Type="http://schemas.openxmlformats.org/officeDocument/2006/relationships/hyperlink" Target="https://clinicaltrials.gov/ct2/show/NCT0327528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0.xml"/><Relationship Id="rId4" Type="http://schemas.openxmlformats.org/officeDocument/2006/relationships/hyperlink" Target="https://clinicaltrials.gov/ct2/show/NCT0299033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hyperlink" Target="https://clinicaltrials.gov/ct2/show/NCT03275285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5.xml"/><Relationship Id="rId6" Type="http://schemas.openxmlformats.org/officeDocument/2006/relationships/hyperlink" Target="https://library.ehaweb.org/eha/2023/eha2023-congress/386760/philippe.moreau.isatuximab.in.relapsed.multiple.myeloma.patients.with.html" TargetMode="External"/><Relationship Id="rId5" Type="http://schemas.openxmlformats.org/officeDocument/2006/relationships/hyperlink" Target="https://clinicaltrials.gov/ct2/show/NCT03275285" TargetMode="External"/><Relationship Id="rId4" Type="http://schemas.openxmlformats.org/officeDocument/2006/relationships/hyperlink" Target="https://clinicaltrials.gov/ct2/show/NCT0299033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37.xml"/><Relationship Id="rId3" Type="http://schemas.openxmlformats.org/officeDocument/2006/relationships/notesSlide" Target="../notesSlides/notesSlide3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slide" Target="slide12.xml"/><Relationship Id="rId11" Type="http://schemas.openxmlformats.org/officeDocument/2006/relationships/slide" Target="slide27.xml"/><Relationship Id="rId5" Type="http://schemas.openxmlformats.org/officeDocument/2006/relationships/slide" Target="slide8.xml"/><Relationship Id="rId10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slide" Target="slide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6.xml"/><Relationship Id="rId6" Type="http://schemas.openxmlformats.org/officeDocument/2006/relationships/hyperlink" Target="https://library.ehaweb.org/eha/2023/eha2023-congress/386760/philippe.moreau.isatuximab.in.relapsed.multiple.myeloma.patients.with.html" TargetMode="External"/><Relationship Id="rId5" Type="http://schemas.openxmlformats.org/officeDocument/2006/relationships/hyperlink" Target="https://clinicaltrials.gov/ct2/show/NCT03275285" TargetMode="External"/><Relationship Id="rId4" Type="http://schemas.openxmlformats.org/officeDocument/2006/relationships/hyperlink" Target="https://clinicaltrials.gov/ct2/show/NCT0299033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7.xml"/><Relationship Id="rId6" Type="http://schemas.openxmlformats.org/officeDocument/2006/relationships/hyperlink" Target="https://library.ehaweb.org/eha/2023/eha2023-congress/386760/philippe.moreau.isatuximab.in.relapsed.multiple.myeloma.patients.with.html" TargetMode="External"/><Relationship Id="rId5" Type="http://schemas.openxmlformats.org/officeDocument/2006/relationships/hyperlink" Target="https://clinicaltrials.gov/ct2/show/NCT03275285" TargetMode="External"/><Relationship Id="rId4" Type="http://schemas.openxmlformats.org/officeDocument/2006/relationships/hyperlink" Target="https://clinicaltrials.gov/ct2/show/NCT0299033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8.xml"/><Relationship Id="rId4" Type="http://schemas.openxmlformats.org/officeDocument/2006/relationships/hyperlink" Target="https://library.ehaweb.org/eha/2023/eha2023-congress/386766/antonio.garcia-guion.carfilzomib.lenalidomide.plus.dexamethasone.28krd29.in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haweb.org/eha/2023/eha2023-congress/386766/antonio.garcia-guion.carfilzomib.lenalidomide.plus.dexamethasone.28krd29.in.html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0.xml"/><Relationship Id="rId4" Type="http://schemas.openxmlformats.org/officeDocument/2006/relationships/hyperlink" Target="https://library.ehaweb.org/eha/2023/eha2023-congress/386766/antonio.garcia-guion.carfilzomib.lenalidomide.plus.dexamethasone.28krd29.in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1.xml"/><Relationship Id="rId6" Type="http://schemas.openxmlformats.org/officeDocument/2006/relationships/hyperlink" Target="https://library.ehaweb.org/eha/2023/eha2023-congress/386766/antonio.garcia-guion.carfilzomib.lenalidomide.plus.dexamethasone.28krd29.in.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2.xml"/><Relationship Id="rId4" Type="http://schemas.openxmlformats.org/officeDocument/2006/relationships/hyperlink" Target="https://library.ehaweb.org/eha/2023/eha2023-congress/386766/antonio.garcia-guion.carfilzomib.lenalidomide.plus.dexamethasone.28krd29.in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3.xml"/><Relationship Id="rId4" Type="http://schemas.openxmlformats.org/officeDocument/2006/relationships/hyperlink" Target="https://library.ehaweb.org/eha/2023/eha2023-congress/386776/sandra.sauer.treatment.patterns.and.outcomes.of.re-induction.therapies.prior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haweb.org/eha/2023/eha2023-congress/386776/sandra.sauer.treatment.patterns.and.outcomes.of.re-induction.therapies.prior.html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haweb.org/eha/2023/eha2023-congress/386776/sandra.sauer.treatment.patterns.and.outcomes.of.re-induction.therapies.prior.html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hyperlink" Target="https://library.ehaweb.org/eha/2023/eha2023-congress/387903" TargetMode="External"/><Relationship Id="rId4" Type="http://schemas.openxmlformats.org/officeDocument/2006/relationships/hyperlink" Target="https://ash.confex.com/ash/2021/webprogram/Paper145494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haweb.org/eha/2023/eha2023-congress/386776/sandra.sauer.treatment.patterns.and.outcomes.of.re-induction.therapies.prior.html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7.xml"/><Relationship Id="rId4" Type="http://schemas.openxmlformats.org/officeDocument/2006/relationships/hyperlink" Target="https://library.ehaweb.org/eha/2023/eha2023-congress/386776/sandra.sauer.treatment.patterns.and.outcomes.of.re-induction.therapies.prior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8.xml"/><Relationship Id="rId5" Type="http://schemas.openxmlformats.org/officeDocument/2006/relationships/hyperlink" Target="https://meetings.asco.org/abstracts-presentations/222488" TargetMode="External"/><Relationship Id="rId4" Type="http://schemas.openxmlformats.org/officeDocument/2006/relationships/hyperlink" Target="https://clinicaltrials.gov/ct2/show/NCT0466113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9.xml"/><Relationship Id="rId5" Type="http://schemas.openxmlformats.org/officeDocument/2006/relationships/hyperlink" Target="https://meetings.asco.org/abstracts-presentations/222488" TargetMode="External"/><Relationship Id="rId4" Type="http://schemas.openxmlformats.org/officeDocument/2006/relationships/hyperlink" Target="https://clinicaltrials.gov/ct2/show/NCT04661137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0.xml"/><Relationship Id="rId6" Type="http://schemas.openxmlformats.org/officeDocument/2006/relationships/hyperlink" Target="https://meetings.asco.org/abstracts-presentations/222488" TargetMode="External"/><Relationship Id="rId5" Type="http://schemas.openxmlformats.org/officeDocument/2006/relationships/hyperlink" Target="https://clinicaltrials.gov/ct2/show/NCT04661137" TargetMode="External"/><Relationship Id="rId4" Type="http://schemas.openxmlformats.org/officeDocument/2006/relationships/hyperlink" Target="https://ashpublications.org/blood/article/131/8/855/104417/Safety-and-efficacy-of-selinexor-in-relapsed-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hyperlink" Target="https://library.ehaweb.org/eha/2023/eha2023-congress/3879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6" Type="http://schemas.openxmlformats.org/officeDocument/2006/relationships/hyperlink" Target="https://library.ehaweb.org/eha/2023/eha2023-congress/387903" TargetMode="External"/><Relationship Id="rId5" Type="http://schemas.openxmlformats.org/officeDocument/2006/relationships/image" Target="file:////Users/cheryljuhasz/Creative%20Cloud%20Files/AMGEN/EHA-ASCO-Abstracts/PNG/EHA-Slidedeck_2023_Carfilzomib%20Grafik%201.pn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hyperlink" Target="https://library.ehaweb.org/eha/2023/eha2023-congress/3879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6" Type="http://schemas.openxmlformats.org/officeDocument/2006/relationships/hyperlink" Target="https://library.ehaweb.org/eha/2023/eha2023-congress/386772/" TargetMode="External"/><Relationship Id="rId5" Type="http://schemas.openxmlformats.org/officeDocument/2006/relationships/hyperlink" Target="https://library.ehaweb.org/eha/2022/eha2022-congress/357043/heinz.ludwig.randomized.comparison.between.krd.and.ktd.induction.followed.by.k.html" TargetMode="External"/><Relationship Id="rId4" Type="http://schemas.openxmlformats.org/officeDocument/2006/relationships/hyperlink" Target="https://clinicaltrials.gov/ct2/show/NCT02891811?term=02891811&amp;draw=2&amp;ra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5" Type="http://schemas.openxmlformats.org/officeDocument/2006/relationships/hyperlink" Target="https://library.ehaweb.org/eha/2023/eha2023-congress/386772/" TargetMode="External"/><Relationship Id="rId4" Type="http://schemas.openxmlformats.org/officeDocument/2006/relationships/hyperlink" Target="https://clinicaltrials.gov/ct2/show/NCT02891811?term=02891811&amp;draw=2&amp;ra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A913C1-5C1C-4651-BDEA-1E8981614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" y="1546843"/>
            <a:ext cx="6415628" cy="1544801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EHA/ASCO 2023</a:t>
            </a:r>
            <a:br>
              <a:rPr lang="en-US" sz="4400" dirty="0">
                <a:solidFill>
                  <a:srgbClr val="0070C0"/>
                </a:solidFill>
              </a:rPr>
            </a:b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HIGHLIGHTS</a:t>
            </a:r>
            <a:endParaRPr lang="en-US" sz="3200" b="0" i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3413D-1175-40DB-938E-2D252D728298}"/>
              </a:ext>
            </a:extLst>
          </p:cNvPr>
          <p:cNvSpPr/>
          <p:nvPr/>
        </p:nvSpPr>
        <p:spPr>
          <a:xfrm>
            <a:off x="8141803" y="4718186"/>
            <a:ext cx="10021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SC-DE-CP-00353</a:t>
            </a:r>
            <a:endParaRPr lang="de-DE" sz="8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2E20227-4177-DEAF-2D74-E510608EB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181" y="57396"/>
            <a:ext cx="2628501" cy="700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E637B-9F7D-8370-5A3A-D388B05138CC}"/>
              </a:ext>
            </a:extLst>
          </p:cNvPr>
          <p:cNvSpPr txBox="1"/>
          <p:nvPr/>
        </p:nvSpPr>
        <p:spPr>
          <a:xfrm>
            <a:off x="107066" y="4810519"/>
            <a:ext cx="22657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SC-AT-CARFILZOMI-01157 06.23</a:t>
            </a:r>
            <a:endParaRPr lang="de-AT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78208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extLst>
              <a:ext uri="{FF2B5EF4-FFF2-40B4-BE49-F238E27FC236}">
                <a16:creationId xmlns:a16="http://schemas.microsoft.com/office/drawing/2014/main" id="{43ACB4F5-0D49-5E52-3DDF-94870651ED3D}"/>
              </a:ext>
            </a:extLst>
          </p:cNvPr>
          <p:cNvSpPr txBox="1"/>
          <p:nvPr/>
        </p:nvSpPr>
        <p:spPr>
          <a:xfrm>
            <a:off x="4201947" y="1140589"/>
            <a:ext cx="4400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Das mediane PFS betrug in der Gesamtpopulation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33,4 Monate sowie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36,3 Monate für Patienten ohne HRCA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27,0 Monate für Patienten mit 1 HRCA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13,2 Monate für Patienten mit ≥ 2 HRCA</a:t>
            </a:r>
          </a:p>
          <a:p>
            <a:pPr marL="1085850" lvl="2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p-Wert für alle Gruppen &lt; 0,001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Patienten mit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-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1q21-Mutation hatten ein signifikant kürzeres PFS </a:t>
            </a:r>
            <a:r>
              <a:rPr lang="de-DE" sz="1200" dirty="0">
                <a:solidFill>
                  <a:srgbClr val="000000"/>
                </a:solidFill>
              </a:rPr>
              <a:t>als ampl-1q21-negative Patienten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(Median 26,4 vs. 36,3 Monate, p = 0,027).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MRD-negative Patienten hatten ein signifikant längeres PFS als Patienten mit MRD 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(nicht erreicht vs. 24,4 Monate, </a:t>
            </a:r>
            <a:br>
              <a:rPr lang="de-DE" sz="1200" dirty="0">
                <a:solidFill>
                  <a:srgbClr val="000000"/>
                </a:solidFill>
                <a:latin typeface="Arial"/>
              </a:rPr>
            </a:br>
            <a:r>
              <a:rPr lang="de-DE" sz="1200" dirty="0">
                <a:solidFill>
                  <a:srgbClr val="000000"/>
                </a:solidFill>
                <a:latin typeface="Arial"/>
              </a:rPr>
              <a:t>p &lt; 0,001).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0C735B-967E-563B-2117-8692FBE61BD9}"/>
              </a:ext>
            </a:extLst>
          </p:cNvPr>
          <p:cNvSpPr txBox="1">
            <a:spLocks/>
          </p:cNvSpPr>
          <p:nvPr/>
        </p:nvSpPr>
        <p:spPr>
          <a:xfrm>
            <a:off x="0" y="4010115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Das PFS unterschied sich in Abhängigkeit vom HRCA-Status signifikant.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E3312E3-DDE0-0D1C-809A-929446531CCA}"/>
              </a:ext>
            </a:extLst>
          </p:cNvPr>
          <p:cNvSpPr/>
          <p:nvPr/>
        </p:nvSpPr>
        <p:spPr bwMode="auto">
          <a:xfrm>
            <a:off x="477873" y="968387"/>
            <a:ext cx="3427820" cy="73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Progressionsfreies Überleben (PFS) von Patienten mit 0, 1 oder ≥ 2 HRCA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B101F81-6EC5-5BAE-10EE-FAE927EA1EAE}"/>
              </a:ext>
            </a:extLst>
          </p:cNvPr>
          <p:cNvSpPr/>
          <p:nvPr/>
        </p:nvSpPr>
        <p:spPr>
          <a:xfrm>
            <a:off x="0" y="46859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600" dirty="0"/>
              <a:t>* </a:t>
            </a:r>
            <a:r>
              <a:rPr lang="en-NZ" sz="600" dirty="0" err="1"/>
              <a:t>definiert</a:t>
            </a:r>
            <a:r>
              <a:rPr lang="en-NZ" sz="600" dirty="0"/>
              <a:t> </a:t>
            </a:r>
            <a:r>
              <a:rPr lang="en-NZ" sz="600" dirty="0" err="1"/>
              <a:t>als</a:t>
            </a:r>
            <a:r>
              <a:rPr lang="en-NZ" sz="600" dirty="0"/>
              <a:t> t(4;14) und/</a:t>
            </a:r>
            <a:r>
              <a:rPr lang="en-NZ" sz="600" dirty="0" err="1"/>
              <a:t>oder</a:t>
            </a:r>
            <a:r>
              <a:rPr lang="en-NZ" sz="600" dirty="0"/>
              <a:t> t(14;16) und/</a:t>
            </a:r>
            <a:r>
              <a:rPr lang="en-NZ" sz="600" dirty="0" err="1"/>
              <a:t>oder</a:t>
            </a:r>
            <a:r>
              <a:rPr lang="en-NZ" sz="600" dirty="0"/>
              <a:t> del(17p) und/</a:t>
            </a:r>
            <a:r>
              <a:rPr lang="en-NZ" sz="600" dirty="0" err="1"/>
              <a:t>oder</a:t>
            </a:r>
            <a:r>
              <a:rPr lang="en-NZ" sz="600" dirty="0"/>
              <a:t> amp 1q21.</a:t>
            </a:r>
          </a:p>
          <a:p>
            <a:r>
              <a:rPr lang="en-NZ" sz="600" dirty="0"/>
              <a:t>HR: </a:t>
            </a:r>
            <a:r>
              <a:rPr lang="en-NZ" sz="600" dirty="0" err="1"/>
              <a:t>Hochrisiko</a:t>
            </a:r>
            <a:r>
              <a:rPr lang="en-NZ" sz="600" dirty="0"/>
              <a:t>; HRCA: </a:t>
            </a:r>
            <a:r>
              <a:rPr lang="en-NZ" sz="600" dirty="0" err="1"/>
              <a:t>Hochrisiko</a:t>
            </a:r>
            <a:r>
              <a:rPr lang="en-NZ" sz="600" dirty="0"/>
              <a:t> </a:t>
            </a:r>
            <a:r>
              <a:rPr lang="en-NZ" sz="600" dirty="0" err="1"/>
              <a:t>zytogenetische</a:t>
            </a:r>
            <a:r>
              <a:rPr lang="en-NZ" sz="600" dirty="0"/>
              <a:t> </a:t>
            </a:r>
            <a:r>
              <a:rPr lang="en-NZ" sz="600" dirty="0" err="1"/>
              <a:t>Anomalien</a:t>
            </a:r>
            <a:r>
              <a:rPr lang="en-NZ" sz="600" dirty="0"/>
              <a:t>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Thalidomid und Dexamethason; </a:t>
            </a:r>
            <a:r>
              <a:rPr lang="en-NZ" sz="600" dirty="0"/>
              <a:t>MRD: </a:t>
            </a:r>
            <a:r>
              <a:rPr lang="en-NZ" sz="600" dirty="0" err="1"/>
              <a:t>minimale</a:t>
            </a:r>
            <a:r>
              <a:rPr lang="en-NZ" sz="600" dirty="0"/>
              <a:t> </a:t>
            </a:r>
            <a:r>
              <a:rPr lang="en-NZ" sz="600" dirty="0" err="1"/>
              <a:t>Resterkrankung</a:t>
            </a:r>
            <a:r>
              <a:rPr lang="en-NZ" sz="600" dirty="0"/>
              <a:t>; NDMM: neu </a:t>
            </a:r>
            <a:r>
              <a:rPr lang="en-NZ" sz="600" dirty="0" err="1"/>
              <a:t>diagnostiziertes</a:t>
            </a:r>
            <a:r>
              <a:rPr lang="en-NZ" sz="600" dirty="0"/>
              <a:t> multiples </a:t>
            </a:r>
            <a:r>
              <a:rPr lang="en-NZ" sz="600" dirty="0" err="1"/>
              <a:t>Myelom</a:t>
            </a:r>
            <a:r>
              <a:rPr lang="en-NZ" sz="600" dirty="0"/>
              <a:t>; </a:t>
            </a:r>
            <a:br>
              <a:rPr lang="en-NZ" sz="600" dirty="0"/>
            </a:br>
            <a:r>
              <a:rPr lang="en-NZ" sz="600" dirty="0"/>
              <a:t>PFS: </a:t>
            </a:r>
            <a:r>
              <a:rPr lang="en-NZ" sz="600" dirty="0" err="1"/>
              <a:t>progressionsfreies</a:t>
            </a:r>
            <a:r>
              <a:rPr lang="en-NZ" sz="600" dirty="0"/>
              <a:t> </a:t>
            </a:r>
            <a:r>
              <a:rPr lang="en-NZ" sz="600" dirty="0" err="1"/>
              <a:t>Überleben</a:t>
            </a:r>
            <a:r>
              <a:rPr lang="en-NZ" sz="600" dirty="0"/>
              <a:t>; TI: </a:t>
            </a:r>
            <a:r>
              <a:rPr lang="en-NZ" sz="600" dirty="0" err="1"/>
              <a:t>nicht</a:t>
            </a:r>
            <a:r>
              <a:rPr lang="en-NZ" sz="600" dirty="0"/>
              <a:t> </a:t>
            </a:r>
            <a:r>
              <a:rPr lang="en-NZ" sz="600" dirty="0" err="1"/>
              <a:t>transplantationsgeeignet</a:t>
            </a:r>
            <a:r>
              <a:rPr lang="en-NZ" sz="600" dirty="0"/>
              <a:t>.</a:t>
            </a:r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NCT02891811</a:t>
            </a:r>
            <a:r>
              <a:rPr lang="en-NZ" sz="600" dirty="0"/>
              <a:t>. </a:t>
            </a:r>
            <a:r>
              <a:rPr lang="en-NZ" sz="600" dirty="0">
                <a:hlinkClick r:id="rId5"/>
              </a:rPr>
              <a:t>Ludwig H, et al. EHA 2023; Abstract P943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lang="en-NZ" sz="600" dirty="0"/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D3F8AA42-BF8A-AAFC-5668-732AF024E92B}"/>
              </a:ext>
            </a:extLst>
          </p:cNvPr>
          <p:cNvSpPr txBox="1">
            <a:spLocks/>
          </p:cNvSpPr>
          <p:nvPr/>
        </p:nvSpPr>
        <p:spPr bwMode="gray">
          <a:xfrm>
            <a:off x="395998" y="380760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/>
              <a:t>AGMT-MM02 (Phase-II-Studie)</a:t>
            </a:r>
            <a:br>
              <a:rPr lang="de-DE" sz="3600" kern="0" dirty="0"/>
            </a:br>
            <a:r>
              <a:rPr lang="de-DE" sz="1600" kern="0" dirty="0" err="1"/>
              <a:t>KRd</a:t>
            </a:r>
            <a:r>
              <a:rPr lang="de-DE" sz="1600" kern="0" dirty="0"/>
              <a:t> vs. </a:t>
            </a:r>
            <a:r>
              <a:rPr lang="de-DE" sz="1600" kern="0" dirty="0" err="1"/>
              <a:t>KTd</a:t>
            </a:r>
            <a:r>
              <a:rPr lang="de-DE" sz="1600" kern="0" dirty="0"/>
              <a:t> bei TI-NDMM ± HR-Zytogenetik*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1A110C-4115-6975-751D-E12CAE0DA953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307528" y="1068289"/>
            <a:ext cx="4496009" cy="330154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1EEDB10-E45F-8CC5-FA0F-70923A3A2900}"/>
              </a:ext>
            </a:extLst>
          </p:cNvPr>
          <p:cNvSpPr txBox="1"/>
          <p:nvPr/>
        </p:nvSpPr>
        <p:spPr>
          <a:xfrm>
            <a:off x="1532271" y="3777716"/>
            <a:ext cx="121537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324000" tIns="0" rIns="324000" bIns="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D66B07-CC83-2B9F-4C7E-0839E08A2BD6}"/>
              </a:ext>
            </a:extLst>
          </p:cNvPr>
          <p:cNvSpPr txBox="1"/>
          <p:nvPr/>
        </p:nvSpPr>
        <p:spPr>
          <a:xfrm rot="16200000">
            <a:off x="-111068" y="2471939"/>
            <a:ext cx="134869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sz="700" b="1" dirty="0"/>
              <a:t>Progressionsfreies Überleben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5DB5A9-62FC-DD28-51C0-9B2732E6DFC4}"/>
              </a:ext>
            </a:extLst>
          </p:cNvPr>
          <p:cNvSpPr txBox="1"/>
          <p:nvPr/>
        </p:nvSpPr>
        <p:spPr>
          <a:xfrm>
            <a:off x="3281951" y="2084364"/>
            <a:ext cx="623742" cy="4436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700" dirty="0"/>
              <a:t>0-zensiert</a:t>
            </a:r>
          </a:p>
          <a:p>
            <a:pPr>
              <a:lnSpc>
                <a:spcPts val="1200"/>
              </a:lnSpc>
            </a:pPr>
            <a:r>
              <a:rPr lang="de-DE" sz="700" dirty="0"/>
              <a:t>1-zensiert</a:t>
            </a:r>
          </a:p>
          <a:p>
            <a:pPr>
              <a:lnSpc>
                <a:spcPts val="1200"/>
              </a:lnSpc>
            </a:pPr>
            <a:r>
              <a:rPr lang="de-DE" sz="700" dirty="0"/>
              <a:t>2-zensiert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8E7908D-FC53-D4D7-2161-151555122601}"/>
              </a:ext>
            </a:extLst>
          </p:cNvPr>
          <p:cNvSpPr txBox="1"/>
          <p:nvPr/>
        </p:nvSpPr>
        <p:spPr>
          <a:xfrm>
            <a:off x="3281951" y="1710226"/>
            <a:ext cx="124614" cy="3581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700" dirty="0"/>
              <a:t>0</a:t>
            </a:r>
          </a:p>
          <a:p>
            <a:pPr>
              <a:lnSpc>
                <a:spcPct val="114000"/>
              </a:lnSpc>
            </a:pPr>
            <a:r>
              <a:rPr lang="de-DE" sz="700" dirty="0"/>
              <a:t>1</a:t>
            </a:r>
          </a:p>
          <a:p>
            <a:pPr>
              <a:lnSpc>
                <a:spcPct val="114000"/>
              </a:lnSpc>
            </a:pPr>
            <a:r>
              <a:rPr lang="de-DE" sz="7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65496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extLst>
              <a:ext uri="{FF2B5EF4-FFF2-40B4-BE49-F238E27FC236}">
                <a16:creationId xmlns:a16="http://schemas.microsoft.com/office/drawing/2014/main" id="{43ACB4F5-0D49-5E52-3DDF-94870651ED3D}"/>
              </a:ext>
            </a:extLst>
          </p:cNvPr>
          <p:cNvSpPr txBox="1"/>
          <p:nvPr/>
        </p:nvSpPr>
        <p:spPr>
          <a:xfrm>
            <a:off x="3937379" y="1007817"/>
            <a:ext cx="49406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Das mediane Gesamtüberleben wurde in der Gesamtgruppe sowie bei Patienten ohne HRCA und mit 1 HRCA nicht erreicht und betrug 44,6 Monate für Patienten mit ≥ 2 HRCA (p = 0,025).</a:t>
            </a:r>
          </a:p>
          <a:p>
            <a:pPr lvl="1" defTabSz="1219170">
              <a:defRPr/>
            </a:pPr>
            <a:endParaRPr lang="de-DE" sz="1200" dirty="0">
              <a:solidFill>
                <a:srgbClr val="000000"/>
              </a:solidFill>
              <a:latin typeface="Arial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Trotz des signifikant kürzeren PFS von ampl-1q21-positiven Patienten war das OS mit dem von ampl-1q21-negativen Patienten vergleichbar (Median nicht erreicht vs. nicht erreicht, p = 0,668)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0000"/>
              </a:solidFill>
              <a:latin typeface="Arial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Unterschied im OS von MRD-negativen und MRD-positiven Patienten erreichte keine Signifikanz (nicht erreicht vs. nicht erreicht, p = 0,053)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0000"/>
              </a:solidFill>
              <a:latin typeface="Arial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Der Vergleich des PFS und des OS in MRD-negativen Patienten gemäß HRCA-Status erreichte keine Signifikanz (Cave: kleine Patientenzahl).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0C735B-967E-563B-2117-8692FBE61BD9}"/>
              </a:ext>
            </a:extLst>
          </p:cNvPr>
          <p:cNvSpPr txBox="1">
            <a:spLocks/>
          </p:cNvSpPr>
          <p:nvPr/>
        </p:nvSpPr>
        <p:spPr>
          <a:xfrm>
            <a:off x="0" y="4119299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Unterschiede im OS waren in den verschiedenen HRCA-Gruppen geringer ausgeprägt als beim PFS.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D3F8AA42-BF8A-AAFC-5668-732AF024E92B}"/>
              </a:ext>
            </a:extLst>
          </p:cNvPr>
          <p:cNvSpPr txBox="1">
            <a:spLocks/>
          </p:cNvSpPr>
          <p:nvPr/>
        </p:nvSpPr>
        <p:spPr bwMode="gray">
          <a:xfrm>
            <a:off x="395998" y="380760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/>
              <a:t>AGMT-MM02 </a:t>
            </a:r>
            <a:r>
              <a:rPr lang="de-DE" kern="0"/>
              <a:t>(Phase-II-Studie)</a:t>
            </a:r>
            <a:br>
              <a:rPr lang="de-DE" sz="3600" kern="0" dirty="0"/>
            </a:br>
            <a:r>
              <a:rPr lang="de-DE" sz="1600" kern="0" dirty="0" err="1"/>
              <a:t>KRd</a:t>
            </a:r>
            <a:r>
              <a:rPr lang="de-DE" sz="1600" kern="0" dirty="0"/>
              <a:t> vs. </a:t>
            </a:r>
            <a:r>
              <a:rPr lang="de-DE" sz="1600" kern="0" dirty="0" err="1"/>
              <a:t>KTd</a:t>
            </a:r>
            <a:r>
              <a:rPr lang="de-DE" sz="1600" kern="0" dirty="0"/>
              <a:t> bei TI-NDMM ± HR-Zytogenetik*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889B1D0-91A2-6B47-4F5F-444BC027EE25}"/>
              </a:ext>
            </a:extLst>
          </p:cNvPr>
          <p:cNvSpPr/>
          <p:nvPr/>
        </p:nvSpPr>
        <p:spPr bwMode="auto">
          <a:xfrm>
            <a:off x="478770" y="927391"/>
            <a:ext cx="3240000" cy="73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latin typeface="Arial" charset="0"/>
              </a:rPr>
              <a:t>Gesamtü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berleben (OS) von Patienten mit 0, 1 oder ≥ 2 HRCA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1C8766C-AB8F-943A-D18C-B64B3FF3DE9B}"/>
              </a:ext>
            </a:extLst>
          </p:cNvPr>
          <p:cNvSpPr/>
          <p:nvPr/>
        </p:nvSpPr>
        <p:spPr>
          <a:xfrm>
            <a:off x="0" y="46791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600" dirty="0"/>
              <a:t>* </a:t>
            </a:r>
            <a:r>
              <a:rPr lang="en-NZ" sz="600" dirty="0" err="1"/>
              <a:t>definiert</a:t>
            </a:r>
            <a:r>
              <a:rPr lang="en-NZ" sz="600" dirty="0"/>
              <a:t> </a:t>
            </a:r>
            <a:r>
              <a:rPr lang="en-NZ" sz="600" dirty="0" err="1"/>
              <a:t>als</a:t>
            </a:r>
            <a:r>
              <a:rPr lang="en-NZ" sz="600" dirty="0"/>
              <a:t> t(4;14) und/</a:t>
            </a:r>
            <a:r>
              <a:rPr lang="en-NZ" sz="600" dirty="0" err="1"/>
              <a:t>oder</a:t>
            </a:r>
            <a:r>
              <a:rPr lang="en-NZ" sz="600" dirty="0"/>
              <a:t> t(14;16) und/</a:t>
            </a:r>
            <a:r>
              <a:rPr lang="en-NZ" sz="600" dirty="0" err="1"/>
              <a:t>oder</a:t>
            </a:r>
            <a:r>
              <a:rPr lang="en-NZ" sz="600" dirty="0"/>
              <a:t> del(17p) und/</a:t>
            </a:r>
            <a:r>
              <a:rPr lang="en-NZ" sz="600" dirty="0" err="1"/>
              <a:t>oder</a:t>
            </a:r>
            <a:r>
              <a:rPr lang="en-NZ" sz="600" dirty="0"/>
              <a:t> amp 1q21.</a:t>
            </a:r>
            <a:endParaRPr lang="en-NZ" sz="600" baseline="30000" dirty="0"/>
          </a:p>
          <a:p>
            <a:r>
              <a:rPr lang="en-NZ" sz="600" dirty="0"/>
              <a:t>HR: </a:t>
            </a:r>
            <a:r>
              <a:rPr lang="en-NZ" sz="600" dirty="0" err="1"/>
              <a:t>Hochrisiko</a:t>
            </a:r>
            <a:r>
              <a:rPr lang="en-NZ" sz="600" dirty="0"/>
              <a:t>; HRCA: </a:t>
            </a:r>
            <a:r>
              <a:rPr lang="en-NZ" sz="600" dirty="0" err="1"/>
              <a:t>Hochrisiko</a:t>
            </a:r>
            <a:r>
              <a:rPr lang="en-NZ" sz="600" dirty="0"/>
              <a:t> </a:t>
            </a:r>
            <a:r>
              <a:rPr lang="en-NZ" sz="600" dirty="0" err="1"/>
              <a:t>zytogenetische</a:t>
            </a:r>
            <a:r>
              <a:rPr lang="en-NZ" sz="600" dirty="0"/>
              <a:t> </a:t>
            </a:r>
            <a:r>
              <a:rPr lang="en-NZ" sz="600" dirty="0" err="1"/>
              <a:t>Anomalien</a:t>
            </a:r>
            <a:r>
              <a:rPr lang="en-NZ" sz="600" dirty="0"/>
              <a:t>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Thalidomid und Dexamethason; </a:t>
            </a:r>
            <a:r>
              <a:rPr lang="en-NZ" sz="600" dirty="0"/>
              <a:t>MRD: </a:t>
            </a:r>
            <a:r>
              <a:rPr lang="en-NZ" sz="600" dirty="0" err="1"/>
              <a:t>minimale</a:t>
            </a:r>
            <a:r>
              <a:rPr lang="en-NZ" sz="600" dirty="0"/>
              <a:t> </a:t>
            </a:r>
            <a:r>
              <a:rPr lang="en-NZ" sz="600" dirty="0" err="1"/>
              <a:t>Resterkrankung</a:t>
            </a:r>
            <a:r>
              <a:rPr lang="en-NZ" sz="600" dirty="0"/>
              <a:t>; NDMM: neu </a:t>
            </a:r>
            <a:r>
              <a:rPr lang="en-NZ" sz="600" dirty="0" err="1"/>
              <a:t>diagnostiziertes</a:t>
            </a:r>
            <a:r>
              <a:rPr lang="en-NZ" sz="600" dirty="0"/>
              <a:t> multiples </a:t>
            </a:r>
            <a:r>
              <a:rPr lang="en-NZ" sz="600" dirty="0" err="1"/>
              <a:t>Myelom</a:t>
            </a:r>
            <a:r>
              <a:rPr lang="en-NZ" sz="600" dirty="0"/>
              <a:t>; </a:t>
            </a:r>
            <a:br>
              <a:rPr lang="en-NZ" sz="600" dirty="0"/>
            </a:br>
            <a:r>
              <a:rPr lang="en-NZ" sz="600" dirty="0"/>
              <a:t>OS: </a:t>
            </a:r>
            <a:r>
              <a:rPr lang="en-NZ" sz="600" dirty="0" err="1"/>
              <a:t>Gesamtüberleben</a:t>
            </a:r>
            <a:r>
              <a:rPr lang="en-NZ" sz="600" dirty="0"/>
              <a:t>; PFS: </a:t>
            </a:r>
            <a:r>
              <a:rPr lang="en-NZ" sz="600" dirty="0" err="1"/>
              <a:t>progressionsfreies</a:t>
            </a:r>
            <a:r>
              <a:rPr lang="en-NZ" sz="600" dirty="0"/>
              <a:t> </a:t>
            </a:r>
            <a:r>
              <a:rPr lang="en-NZ" sz="600" dirty="0" err="1"/>
              <a:t>Überleben</a:t>
            </a:r>
            <a:r>
              <a:rPr lang="en-NZ" sz="600" dirty="0"/>
              <a:t>; TI: </a:t>
            </a:r>
            <a:r>
              <a:rPr lang="en-NZ" sz="600" dirty="0" err="1"/>
              <a:t>nicht</a:t>
            </a:r>
            <a:r>
              <a:rPr lang="en-NZ" sz="600" dirty="0"/>
              <a:t> </a:t>
            </a:r>
            <a:r>
              <a:rPr lang="en-NZ" sz="600" dirty="0" err="1"/>
              <a:t>transplantationsgeeignet</a:t>
            </a:r>
            <a:r>
              <a:rPr lang="en-NZ" sz="600" dirty="0"/>
              <a:t>.</a:t>
            </a:r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NCT02891811</a:t>
            </a:r>
            <a:r>
              <a:rPr lang="en-NZ" sz="600" dirty="0"/>
              <a:t>. </a:t>
            </a:r>
            <a:r>
              <a:rPr lang="en-NZ" sz="600" dirty="0">
                <a:hlinkClick r:id="rId5"/>
              </a:rPr>
              <a:t>Ludwig H, et al. EHA 2023; Abstract P943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lang="en-NZ" sz="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97E5E3-46B4-B0E7-73E7-A749681B9CD1}"/>
              </a:ext>
            </a:extLst>
          </p:cNvPr>
          <p:cNvSpPr txBox="1"/>
          <p:nvPr/>
        </p:nvSpPr>
        <p:spPr>
          <a:xfrm rot="16200000">
            <a:off x="42779" y="2545341"/>
            <a:ext cx="830924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Gesamtüberleben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1A9894-E400-4F9A-DE8B-E69D54E0A8D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45660" y="1040522"/>
            <a:ext cx="4762351" cy="349712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0946C65-9BB6-F91F-0D6F-7E2A1365546F}"/>
              </a:ext>
            </a:extLst>
          </p:cNvPr>
          <p:cNvSpPr txBox="1"/>
          <p:nvPr/>
        </p:nvSpPr>
        <p:spPr>
          <a:xfrm>
            <a:off x="1441731" y="3885659"/>
            <a:ext cx="1215379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24000" tIns="0" rIns="324000" bIns="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D3F561-8A61-C2BA-9919-BB8EB4297E01}"/>
              </a:ext>
            </a:extLst>
          </p:cNvPr>
          <p:cNvSpPr/>
          <p:nvPr/>
        </p:nvSpPr>
        <p:spPr bwMode="auto">
          <a:xfrm>
            <a:off x="2777368" y="2505818"/>
            <a:ext cx="423747" cy="1077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0261D53-3437-F2A9-C4E6-6342B675E355}"/>
              </a:ext>
            </a:extLst>
          </p:cNvPr>
          <p:cNvSpPr txBox="1"/>
          <p:nvPr/>
        </p:nvSpPr>
        <p:spPr>
          <a:xfrm>
            <a:off x="3140960" y="3078923"/>
            <a:ext cx="430690" cy="47891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700" dirty="0"/>
              <a:t>0-zensiert</a:t>
            </a:r>
          </a:p>
          <a:p>
            <a:pPr>
              <a:lnSpc>
                <a:spcPts val="1300"/>
              </a:lnSpc>
            </a:pPr>
            <a:r>
              <a:rPr lang="de-DE" sz="700" dirty="0"/>
              <a:t>1-zensiert</a:t>
            </a:r>
          </a:p>
          <a:p>
            <a:pPr>
              <a:lnSpc>
                <a:spcPts val="1300"/>
              </a:lnSpc>
            </a:pPr>
            <a:r>
              <a:rPr lang="de-DE" sz="700" dirty="0"/>
              <a:t>2-zensiert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85DE786-EF29-E003-20E7-CA397E679516}"/>
              </a:ext>
            </a:extLst>
          </p:cNvPr>
          <p:cNvSpPr txBox="1"/>
          <p:nvPr/>
        </p:nvSpPr>
        <p:spPr>
          <a:xfrm>
            <a:off x="3140960" y="2672002"/>
            <a:ext cx="45719" cy="4051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700" dirty="0"/>
              <a:t>0</a:t>
            </a:r>
          </a:p>
          <a:p>
            <a:pPr>
              <a:lnSpc>
                <a:spcPts val="900"/>
              </a:lnSpc>
            </a:pPr>
            <a:r>
              <a:rPr lang="de-DE" sz="700" dirty="0"/>
              <a:t>1</a:t>
            </a:r>
          </a:p>
          <a:p>
            <a:pPr>
              <a:lnSpc>
                <a:spcPts val="1200"/>
              </a:lnSpc>
            </a:pPr>
            <a:r>
              <a:rPr lang="de-DE" sz="7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65009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C7122314-BC36-E2FC-B36D-4E44E6D30EDE}"/>
              </a:ext>
            </a:extLst>
          </p:cNvPr>
          <p:cNvCxnSpPr>
            <a:cxnSpLocks/>
            <a:stCxn id="20" idx="3"/>
            <a:endCxn id="71" idx="1"/>
          </p:cNvCxnSpPr>
          <p:nvPr/>
        </p:nvCxnSpPr>
        <p:spPr bwMode="auto">
          <a:xfrm>
            <a:off x="2671855" y="3643685"/>
            <a:ext cx="39476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ADD5CC3F-B015-2526-8ED2-061082731C93}"/>
              </a:ext>
            </a:extLst>
          </p:cNvPr>
          <p:cNvCxnSpPr>
            <a:cxnSpLocks/>
            <a:stCxn id="6" idx="3"/>
            <a:endCxn id="70" idx="1"/>
          </p:cNvCxnSpPr>
          <p:nvPr/>
        </p:nvCxnSpPr>
        <p:spPr bwMode="auto">
          <a:xfrm>
            <a:off x="2676030" y="2252104"/>
            <a:ext cx="3943493" cy="134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0E4A6563-3506-2219-3C6D-FC6A0916702D}"/>
              </a:ext>
            </a:extLst>
          </p:cNvPr>
          <p:cNvSpPr/>
          <p:nvPr/>
        </p:nvSpPr>
        <p:spPr>
          <a:xfrm>
            <a:off x="89644" y="2730613"/>
            <a:ext cx="1020308" cy="470299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prstClr val="black"/>
                </a:solidFill>
                <a:cs typeface="Arial" panose="020B0604020202020204" pitchFamily="34" charset="0"/>
              </a:rPr>
              <a:t>ITT-Population </a:t>
            </a:r>
            <a:br>
              <a:rPr lang="en-GB" sz="9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sz="900" b="1" dirty="0">
                <a:solidFill>
                  <a:prstClr val="black"/>
                </a:solidFill>
                <a:cs typeface="Arial" panose="020B0604020202020204" pitchFamily="34" charset="0"/>
              </a:rPr>
              <a:t>N = 579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8C30AA-CB7E-5324-B74E-44DE5C9034AB}"/>
              </a:ext>
            </a:extLst>
          </p:cNvPr>
          <p:cNvSpPr txBox="1">
            <a:spLocks/>
          </p:cNvSpPr>
          <p:nvPr/>
        </p:nvSpPr>
        <p:spPr bwMode="gray">
          <a:xfrm>
            <a:off x="355784" y="815427"/>
            <a:ext cx="1457162" cy="470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 kern="0" dirty="0"/>
              <a:t>Studiendesign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54C6269F-6EF4-906F-58A1-F03FBD25221B}"/>
              </a:ext>
            </a:extLst>
          </p:cNvPr>
          <p:cNvSpPr/>
          <p:nvPr/>
        </p:nvSpPr>
        <p:spPr>
          <a:xfrm>
            <a:off x="5361884" y="3472459"/>
            <a:ext cx="711248" cy="342452"/>
          </a:xfrm>
          <a:prstGeom prst="roundRect">
            <a:avLst>
              <a:gd name="adj" fmla="val 6495"/>
            </a:avLst>
          </a:prstGeom>
          <a:solidFill>
            <a:srgbClr val="E7EA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en-GB" sz="1000" b="1">
                <a:solidFill>
                  <a:schemeClr val="tx1"/>
                </a:solidFill>
                <a:cs typeface="Arial" panose="020B0604020202020204" pitchFamily="34" charset="0"/>
              </a:rPr>
              <a:t>4 x </a:t>
            </a:r>
            <a:r>
              <a:rPr lang="en-GB" sz="1000" b="1" dirty="0" err="1">
                <a:solidFill>
                  <a:schemeClr val="tx1"/>
                </a:solidFill>
                <a:cs typeface="Arial" panose="020B0604020202020204" pitchFamily="34" charset="0"/>
              </a:rPr>
              <a:t>KRd</a:t>
            </a:r>
            <a:endParaRPr lang="en-GB" sz="1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traight Arrow Connector 13">
            <a:extLst>
              <a:ext uri="{FF2B5EF4-FFF2-40B4-BE49-F238E27FC236}">
                <a16:creationId xmlns:a16="http://schemas.microsoft.com/office/drawing/2014/main" id="{B68323D3-9C02-6A60-C8EF-F2D195E0D031}"/>
              </a:ext>
            </a:extLst>
          </p:cNvPr>
          <p:cNvCxnSpPr>
            <a:cxnSpLocks/>
          </p:cNvCxnSpPr>
          <p:nvPr/>
        </p:nvCxnSpPr>
        <p:spPr bwMode="auto">
          <a:xfrm flipV="1">
            <a:off x="1379590" y="2230511"/>
            <a:ext cx="499737" cy="4199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Oval 7">
            <a:extLst>
              <a:ext uri="{FF2B5EF4-FFF2-40B4-BE49-F238E27FC236}">
                <a16:creationId xmlns:a16="http://schemas.microsoft.com/office/drawing/2014/main" id="{B8FB114E-6AE6-407A-6DA4-CBF1BFADC653}"/>
              </a:ext>
            </a:extLst>
          </p:cNvPr>
          <p:cNvSpPr/>
          <p:nvPr/>
        </p:nvSpPr>
        <p:spPr>
          <a:xfrm>
            <a:off x="1009611" y="2695559"/>
            <a:ext cx="510607" cy="517082"/>
          </a:xfrm>
          <a:prstGeom prst="ellipse">
            <a:avLst/>
          </a:prstGeom>
          <a:solidFill>
            <a:srgbClr val="0063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cs typeface="Arial" panose="020B0604020202020204" pitchFamily="34" charset="0"/>
              </a:rPr>
              <a:t>1:1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665CC0C2-6184-5FCA-6B81-9EC5EF7592A9}"/>
              </a:ext>
            </a:extLst>
          </p:cNvPr>
          <p:cNvSpPr txBox="1"/>
          <p:nvPr/>
        </p:nvSpPr>
        <p:spPr>
          <a:xfrm>
            <a:off x="0" y="4686099"/>
            <a:ext cx="88599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* MRD-</a:t>
            </a:r>
            <a:r>
              <a:rPr lang="en-US" sz="600" dirty="0" err="1"/>
              <a:t>Analyse</a:t>
            </a:r>
            <a:r>
              <a:rPr lang="en-US" sz="600" dirty="0"/>
              <a:t> </a:t>
            </a:r>
            <a:r>
              <a:rPr lang="en-US" sz="600" dirty="0" err="1"/>
              <a:t>mittels</a:t>
            </a:r>
            <a:r>
              <a:rPr lang="en-US" sz="600" dirty="0"/>
              <a:t> Next Generation Flow (</a:t>
            </a:r>
            <a:r>
              <a:rPr lang="en-US" sz="600" dirty="0" err="1"/>
              <a:t>EuroFlow</a:t>
            </a:r>
            <a:r>
              <a:rPr lang="en-US" sz="600" dirty="0"/>
              <a:t>) und Next Generation Sequencing;</a:t>
            </a:r>
            <a:r>
              <a:rPr lang="de-DE" sz="600" baseline="30000" dirty="0">
                <a:latin typeface="Arial" charset="0"/>
              </a:rPr>
              <a:t> §</a:t>
            </a:r>
            <a:r>
              <a:rPr lang="en-US" sz="600" baseline="30000" dirty="0">
                <a:latin typeface="Arial" charset="0"/>
              </a:rPr>
              <a:t> </a:t>
            </a:r>
            <a:r>
              <a:rPr lang="de-DE" sz="600" dirty="0" err="1"/>
              <a:t>single</a:t>
            </a:r>
            <a:r>
              <a:rPr lang="de-DE" sz="600" dirty="0"/>
              <a:t>; </a:t>
            </a:r>
            <a:r>
              <a:rPr lang="de-DE" sz="600" dirty="0" err="1"/>
              <a:t>tandem</a:t>
            </a:r>
            <a:r>
              <a:rPr lang="de-DE" sz="600" dirty="0"/>
              <a:t> bei &lt;CR oder HR-NDMM </a:t>
            </a:r>
            <a:r>
              <a:rPr lang="en-US" sz="600" dirty="0"/>
              <a:t>(</a:t>
            </a:r>
            <a:r>
              <a:rPr lang="de-DE" sz="600" dirty="0"/>
              <a:t>del[17p]; t[4;14]; t[14;16]; ≥ 3 Kopien von 1q21</a:t>
            </a:r>
            <a:r>
              <a:rPr lang="en-US" sz="600" dirty="0"/>
              <a:t>). </a:t>
            </a:r>
          </a:p>
          <a:p>
            <a:r>
              <a:rPr lang="en-US" sz="600" dirty="0"/>
              <a:t>ASZT: </a:t>
            </a:r>
            <a:r>
              <a:rPr lang="en-US" sz="600" dirty="0" err="1"/>
              <a:t>autologe</a:t>
            </a:r>
            <a:r>
              <a:rPr lang="en-US" sz="600" dirty="0"/>
              <a:t> </a:t>
            </a:r>
            <a:r>
              <a:rPr lang="en-US" sz="600" dirty="0" err="1"/>
              <a:t>Stammzelltransplantation</a:t>
            </a:r>
            <a:r>
              <a:rPr lang="en-US" sz="600" dirty="0"/>
              <a:t>; Cy: </a:t>
            </a:r>
            <a:r>
              <a:rPr lang="en-US" sz="600" dirty="0" err="1"/>
              <a:t>Chemomobilisierung</a:t>
            </a:r>
            <a:r>
              <a:rPr lang="en-US" sz="600" dirty="0"/>
              <a:t> </a:t>
            </a:r>
            <a:r>
              <a:rPr lang="en-US" sz="600" dirty="0" err="1"/>
              <a:t>mit</a:t>
            </a:r>
            <a:r>
              <a:rPr lang="en-US" sz="600" dirty="0"/>
              <a:t> </a:t>
            </a:r>
            <a:r>
              <a:rPr lang="en-US" sz="600" dirty="0" err="1"/>
              <a:t>Cyclophosphamid</a:t>
            </a:r>
            <a:r>
              <a:rPr lang="en-US" sz="600" dirty="0"/>
              <a:t>; </a:t>
            </a:r>
            <a:r>
              <a:rPr lang="en-US" sz="600" dirty="0" err="1"/>
              <a:t>EloKRd</a:t>
            </a:r>
            <a:r>
              <a:rPr lang="en-US" sz="600" dirty="0"/>
              <a:t>: </a:t>
            </a:r>
            <a:r>
              <a:rPr lang="en-US" sz="600" dirty="0" err="1"/>
              <a:t>Elotuzumab</a:t>
            </a:r>
            <a:r>
              <a:rPr lang="en-US" sz="600" dirty="0"/>
              <a:t>, Carfilzomib, </a:t>
            </a:r>
            <a:r>
              <a:rPr lang="en-US" sz="600" dirty="0" err="1"/>
              <a:t>Lenalidomid</a:t>
            </a:r>
            <a:r>
              <a:rPr lang="en-US" sz="600" dirty="0"/>
              <a:t> und </a:t>
            </a:r>
            <a:r>
              <a:rPr lang="en-US" sz="600" dirty="0" err="1"/>
              <a:t>Dexamethason</a:t>
            </a:r>
            <a:r>
              <a:rPr lang="en-US" sz="600" dirty="0"/>
              <a:t>; Mel200: </a:t>
            </a:r>
            <a:r>
              <a:rPr lang="en-US" sz="600" dirty="0" err="1"/>
              <a:t>Hochdosis-Chemotherapie</a:t>
            </a:r>
            <a:r>
              <a:rPr lang="en-US" sz="600" dirty="0"/>
              <a:t> </a:t>
            </a:r>
            <a:r>
              <a:rPr lang="en-US" sz="600" dirty="0" err="1"/>
              <a:t>mit</a:t>
            </a:r>
            <a:r>
              <a:rPr lang="en-US" sz="600" dirty="0"/>
              <a:t> 200 mg/m</a:t>
            </a:r>
            <a:r>
              <a:rPr lang="en-US" sz="600" baseline="30000" dirty="0"/>
              <a:t>2</a:t>
            </a:r>
            <a:r>
              <a:rPr lang="en-US" sz="600" dirty="0"/>
              <a:t> Melphalan; HR: </a:t>
            </a:r>
            <a:r>
              <a:rPr lang="en-US" sz="600" dirty="0" err="1"/>
              <a:t>zyto-genetisches</a:t>
            </a:r>
            <a:r>
              <a:rPr lang="en-US" sz="600" dirty="0"/>
              <a:t> </a:t>
            </a:r>
            <a:r>
              <a:rPr lang="en-US" sz="600" dirty="0" err="1"/>
              <a:t>Hochrisiko</a:t>
            </a:r>
            <a:r>
              <a:rPr lang="en-US" sz="600" dirty="0"/>
              <a:t>; ITT: Intent-to-treat;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i.v.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intravenös; MRD: minimale Resterkrankung; </a:t>
            </a:r>
            <a:r>
              <a:rPr lang="de-DE" sz="600" dirty="0"/>
              <a:t>NDMM: neu diagnostiziertes multiples Myelom; PBSZT: periphere Blutstammzelltransplantation; </a:t>
            </a:r>
            <a:r>
              <a:rPr lang="en-US" sz="600" dirty="0" err="1"/>
              <a:t>p.o.</a:t>
            </a:r>
            <a:r>
              <a:rPr lang="en-US" sz="600" dirty="0"/>
              <a:t>: peroral; R: </a:t>
            </a:r>
            <a:r>
              <a:rPr lang="en-US" sz="600" dirty="0" err="1"/>
              <a:t>Randomisierung</a:t>
            </a:r>
            <a:r>
              <a:rPr lang="en-US" sz="600" dirty="0"/>
              <a:t>.</a:t>
            </a:r>
          </a:p>
          <a:p>
            <a:r>
              <a:rPr lang="en-GB" sz="600" dirty="0">
                <a:hlinkClick r:id="rId4"/>
              </a:rPr>
              <a:t>NCT03948035</a:t>
            </a:r>
            <a:r>
              <a:rPr lang="en-GB" sz="600" dirty="0"/>
              <a:t>. </a:t>
            </a:r>
            <a:r>
              <a:rPr lang="en-US" sz="600" dirty="0">
                <a:hlinkClick r:id="rId5"/>
              </a:rPr>
              <a:t>Knop S et al. ASCO 2023, Abstract 8000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92E139-00DA-1DC8-443B-11E311CF604A}"/>
              </a:ext>
            </a:extLst>
          </p:cNvPr>
          <p:cNvSpPr/>
          <p:nvPr/>
        </p:nvSpPr>
        <p:spPr>
          <a:xfrm>
            <a:off x="1960607" y="2082303"/>
            <a:ext cx="715423" cy="339602"/>
          </a:xfrm>
          <a:prstGeom prst="roundRect">
            <a:avLst>
              <a:gd name="adj" fmla="val 7566"/>
            </a:avLst>
          </a:prstGeom>
          <a:solidFill>
            <a:srgbClr val="0063C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27000" rIns="36000" bIns="27000" rtlCol="0" anchor="ctr"/>
          <a:lstStyle/>
          <a:p>
            <a:pPr algn="ctr"/>
            <a:r>
              <a:rPr lang="en-GB" sz="1000" b="1" dirty="0">
                <a:solidFill>
                  <a:prstClr val="white"/>
                </a:solidFill>
                <a:cs typeface="Arial" panose="020B0604020202020204" pitchFamily="34" charset="0"/>
              </a:rPr>
              <a:t>3 x</a:t>
            </a:r>
          </a:p>
          <a:p>
            <a:pPr algn="ctr"/>
            <a:r>
              <a:rPr lang="en-GB" sz="1000" b="1" dirty="0" err="1">
                <a:solidFill>
                  <a:prstClr val="white"/>
                </a:solidFill>
                <a:cs typeface="Arial" panose="020B0604020202020204" pitchFamily="34" charset="0"/>
              </a:rPr>
              <a:t>EloKRd</a:t>
            </a:r>
            <a:endParaRPr lang="en-GB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ACE1321E-CFB8-69FC-0A00-32F2101B07E3}"/>
              </a:ext>
            </a:extLst>
          </p:cNvPr>
          <p:cNvSpPr/>
          <p:nvPr/>
        </p:nvSpPr>
        <p:spPr bwMode="auto">
          <a:xfrm>
            <a:off x="676373" y="1953782"/>
            <a:ext cx="636318" cy="408623"/>
          </a:xfrm>
          <a:prstGeom prst="roundRect">
            <a:avLst/>
          </a:prstGeom>
          <a:solidFill>
            <a:srgbClr val="BFD8F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dirty="0">
                <a:latin typeface="Arial" charset="0"/>
              </a:rPr>
              <a:t>MRD-Analyse*</a:t>
            </a:r>
            <a:endParaRPr kumimoji="0" lang="de-DE" sz="900" b="1" i="0" u="none" strike="noStrike" cap="none" normalizeH="0" baseline="3000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2D296056-2B6E-E185-D6E8-3527827F6E98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err="1">
                <a:solidFill>
                  <a:srgbClr val="000000"/>
                </a:solidFill>
              </a:rPr>
              <a:t>EloKRd</a:t>
            </a:r>
            <a:r>
              <a:rPr lang="en-US" sz="2400" kern="0" dirty="0">
                <a:solidFill>
                  <a:srgbClr val="000000"/>
                </a:solidFill>
              </a:rPr>
              <a:t> vs. KRd bei </a:t>
            </a:r>
            <a:r>
              <a:rPr lang="en-US" sz="2400" kern="0" dirty="0" err="1">
                <a:solidFill>
                  <a:srgbClr val="000000"/>
                </a:solidFill>
              </a:rPr>
              <a:t>transplantationsgeeigneten</a:t>
            </a:r>
            <a:r>
              <a:rPr lang="en-US" sz="2400" kern="0" dirty="0">
                <a:solidFill>
                  <a:srgbClr val="000000"/>
                </a:solidFill>
              </a:rPr>
              <a:t> Patienten </a:t>
            </a:r>
          </a:p>
          <a:p>
            <a:r>
              <a:rPr lang="en-US" sz="1600" kern="0" dirty="0" err="1">
                <a:solidFill>
                  <a:srgbClr val="000000"/>
                </a:solidFill>
              </a:rPr>
              <a:t>mit</a:t>
            </a:r>
            <a:r>
              <a:rPr lang="en-US" sz="1600" kern="0" dirty="0">
                <a:solidFill>
                  <a:srgbClr val="000000"/>
                </a:solidFill>
              </a:rPr>
              <a:t> NDMM (DSMM XVII, Phase-III-</a:t>
            </a:r>
            <a:r>
              <a:rPr lang="en-US" sz="1600" kern="0" dirty="0" err="1">
                <a:solidFill>
                  <a:srgbClr val="000000"/>
                </a:solidFill>
              </a:rPr>
              <a:t>Studie</a:t>
            </a:r>
            <a:r>
              <a:rPr lang="en-US" sz="1600" kern="0" dirty="0">
                <a:solidFill>
                  <a:srgbClr val="000000"/>
                </a:solidFill>
              </a:rPr>
              <a:t>)</a:t>
            </a:r>
            <a:endParaRPr lang="de-DE" sz="1050" kern="0" dirty="0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753F035-39EF-FF5D-0BAD-3A90D562D32F}"/>
              </a:ext>
            </a:extLst>
          </p:cNvPr>
          <p:cNvSpPr/>
          <p:nvPr/>
        </p:nvSpPr>
        <p:spPr bwMode="auto">
          <a:xfrm>
            <a:off x="4471929" y="2047792"/>
            <a:ext cx="721160" cy="40862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solidFill>
                  <a:schemeClr val="bg1"/>
                </a:solidFill>
                <a:latin typeface="Arial" charset="0"/>
              </a:rPr>
              <a:t>Mel200/</a:t>
            </a:r>
            <a:br>
              <a:rPr lang="de-DE" sz="900" b="1" dirty="0">
                <a:solidFill>
                  <a:schemeClr val="bg1"/>
                </a:solidFill>
                <a:latin typeface="Arial" charset="0"/>
              </a:rPr>
            </a:br>
            <a:r>
              <a:rPr lang="de-DE" sz="900" b="1" dirty="0">
                <a:solidFill>
                  <a:schemeClr val="bg1"/>
                </a:solidFill>
                <a:latin typeface="Arial" charset="0"/>
              </a:rPr>
              <a:t>ASZT</a:t>
            </a:r>
            <a:r>
              <a:rPr lang="de-DE" sz="900" b="1" baseline="30000" dirty="0">
                <a:latin typeface="Arial" charset="0"/>
              </a:rPr>
              <a:t> </a:t>
            </a:r>
            <a:r>
              <a:rPr lang="de-DE" sz="900" b="1" baseline="30000" dirty="0">
                <a:solidFill>
                  <a:schemeClr val="bg1"/>
                </a:solidFill>
                <a:latin typeface="Arial" charset="0"/>
              </a:rPr>
              <a:t>§</a:t>
            </a:r>
            <a:endParaRPr lang="de-DE" sz="9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8" name="Straight Arrow Connector 13">
            <a:extLst>
              <a:ext uri="{FF2B5EF4-FFF2-40B4-BE49-F238E27FC236}">
                <a16:creationId xmlns:a16="http://schemas.microsoft.com/office/drawing/2014/main" id="{BF434C6F-CCC1-D920-1EB2-4F206306FC7C}"/>
              </a:ext>
            </a:extLst>
          </p:cNvPr>
          <p:cNvCxnSpPr>
            <a:cxnSpLocks/>
          </p:cNvCxnSpPr>
          <p:nvPr/>
        </p:nvCxnSpPr>
        <p:spPr bwMode="auto">
          <a:xfrm>
            <a:off x="1200007" y="2401631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ADA3C8C1-272E-6E9F-8C5F-B0444D6A79F0}"/>
              </a:ext>
            </a:extLst>
          </p:cNvPr>
          <p:cNvSpPr/>
          <p:nvPr/>
        </p:nvSpPr>
        <p:spPr>
          <a:xfrm>
            <a:off x="6619523" y="2090019"/>
            <a:ext cx="1554787" cy="351089"/>
          </a:xfrm>
          <a:prstGeom prst="roundRect">
            <a:avLst>
              <a:gd name="adj" fmla="val 7566"/>
            </a:avLst>
          </a:prstGeom>
          <a:solidFill>
            <a:srgbClr val="0063C3"/>
          </a:solidFill>
          <a:ln w="63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en-GB" sz="900" b="1" dirty="0" err="1">
                <a:solidFill>
                  <a:prstClr val="white"/>
                </a:solidFill>
                <a:cs typeface="Arial" panose="020B0604020202020204" pitchFamily="34" charset="0"/>
              </a:rPr>
              <a:t>EloR</a:t>
            </a:r>
            <a:r>
              <a:rPr lang="en-GB" sz="900" b="1" dirty="0">
                <a:solidFill>
                  <a:prstClr val="white"/>
                </a:solidFill>
                <a:cs typeface="Arial" panose="020B0604020202020204" pitchFamily="34" charset="0"/>
              </a:rPr>
              <a:t> bis Progression</a:t>
            </a:r>
            <a:endParaRPr lang="de-DE" sz="9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1" name="Rounded Rectangle 10">
            <a:extLst>
              <a:ext uri="{FF2B5EF4-FFF2-40B4-BE49-F238E27FC236}">
                <a16:creationId xmlns:a16="http://schemas.microsoft.com/office/drawing/2014/main" id="{0711AB38-C80F-DFC7-2036-2374C2AF71B2}"/>
              </a:ext>
            </a:extLst>
          </p:cNvPr>
          <p:cNvSpPr/>
          <p:nvPr/>
        </p:nvSpPr>
        <p:spPr>
          <a:xfrm>
            <a:off x="6619524" y="3472459"/>
            <a:ext cx="1554787" cy="342452"/>
          </a:xfrm>
          <a:prstGeom prst="roundRect">
            <a:avLst>
              <a:gd name="adj" fmla="val 6495"/>
            </a:avLst>
          </a:prstGeom>
          <a:solidFill>
            <a:srgbClr val="E7EAF5"/>
          </a:solidFill>
          <a:ln w="63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en-GB" sz="900" b="1" dirty="0">
                <a:solidFill>
                  <a:schemeClr val="tx1"/>
                </a:solidFill>
                <a:cs typeface="Arial" panose="020B0604020202020204" pitchFamily="34" charset="0"/>
              </a:rPr>
              <a:t>R </a:t>
            </a:r>
            <a:r>
              <a:rPr lang="de-DE" sz="900" b="1" dirty="0">
                <a:solidFill>
                  <a:schemeClr val="tx1"/>
                </a:solidFill>
                <a:cs typeface="Arial" panose="020B0604020202020204" pitchFamily="34" charset="0"/>
              </a:rPr>
              <a:t>bis Progression</a:t>
            </a:r>
            <a:endParaRPr lang="en-US" sz="9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D3464A76-0CC1-8F8C-4FB4-78B11C59D0E4}"/>
              </a:ext>
            </a:extLst>
          </p:cNvPr>
          <p:cNvSpPr/>
          <p:nvPr/>
        </p:nvSpPr>
        <p:spPr>
          <a:xfrm>
            <a:off x="3294153" y="2090019"/>
            <a:ext cx="704184" cy="339602"/>
          </a:xfrm>
          <a:prstGeom prst="roundRect">
            <a:avLst>
              <a:gd name="adj" fmla="val 7566"/>
            </a:avLst>
          </a:prstGeom>
          <a:solidFill>
            <a:srgbClr val="0063C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27000" rIns="36000" bIns="27000" rtlCol="0" anchor="ctr"/>
          <a:lstStyle/>
          <a:p>
            <a:pPr algn="ctr"/>
            <a:r>
              <a:rPr lang="en-GB" sz="1000" b="1" dirty="0">
                <a:solidFill>
                  <a:prstClr val="white"/>
                </a:solidFill>
                <a:cs typeface="Arial" panose="020B0604020202020204" pitchFamily="34" charset="0"/>
              </a:rPr>
              <a:t>3 x</a:t>
            </a:r>
          </a:p>
          <a:p>
            <a:pPr algn="ctr"/>
            <a:r>
              <a:rPr lang="en-GB" sz="1000" b="1" dirty="0" err="1">
                <a:solidFill>
                  <a:prstClr val="white"/>
                </a:solidFill>
                <a:cs typeface="Arial" panose="020B0604020202020204" pitchFamily="34" charset="0"/>
              </a:rPr>
              <a:t>EloKRd</a:t>
            </a:r>
            <a:endParaRPr lang="en-GB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27185A5-D699-0734-FC8A-5D6B103193E4}"/>
              </a:ext>
            </a:extLst>
          </p:cNvPr>
          <p:cNvSpPr/>
          <p:nvPr/>
        </p:nvSpPr>
        <p:spPr>
          <a:xfrm>
            <a:off x="5361884" y="2090019"/>
            <a:ext cx="711249" cy="339602"/>
          </a:xfrm>
          <a:prstGeom prst="roundRect">
            <a:avLst>
              <a:gd name="adj" fmla="val 7566"/>
            </a:avLst>
          </a:prstGeom>
          <a:solidFill>
            <a:srgbClr val="0063C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27000" rIns="36000" bIns="27000" rtlCol="0" anchor="ctr"/>
          <a:lstStyle/>
          <a:p>
            <a:pPr algn="ctr"/>
            <a:r>
              <a:rPr lang="en-GB" sz="1000" b="1" dirty="0">
                <a:solidFill>
                  <a:prstClr val="white"/>
                </a:solidFill>
                <a:cs typeface="Arial" panose="020B0604020202020204" pitchFamily="34" charset="0"/>
              </a:rPr>
              <a:t>4 x</a:t>
            </a:r>
          </a:p>
          <a:p>
            <a:pPr algn="ctr"/>
            <a:r>
              <a:rPr lang="en-GB" sz="1000" b="1" dirty="0" err="1">
                <a:solidFill>
                  <a:prstClr val="white"/>
                </a:solidFill>
                <a:cs typeface="Arial" panose="020B0604020202020204" pitchFamily="34" charset="0"/>
              </a:rPr>
              <a:t>EloKRd</a:t>
            </a:r>
            <a:endParaRPr lang="en-GB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9E93FBEA-3B98-A0D6-C410-40806953BB27}"/>
              </a:ext>
            </a:extLst>
          </p:cNvPr>
          <p:cNvSpPr/>
          <p:nvPr/>
        </p:nvSpPr>
        <p:spPr>
          <a:xfrm>
            <a:off x="3287088" y="3472459"/>
            <a:ext cx="711248" cy="342452"/>
          </a:xfrm>
          <a:prstGeom prst="roundRect">
            <a:avLst>
              <a:gd name="adj" fmla="val 6495"/>
            </a:avLst>
          </a:prstGeom>
          <a:solidFill>
            <a:srgbClr val="E7EA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en-GB" sz="1000" b="1" dirty="0">
                <a:solidFill>
                  <a:schemeClr val="tx1"/>
                </a:solidFill>
                <a:cs typeface="Arial" panose="020B0604020202020204" pitchFamily="34" charset="0"/>
              </a:rPr>
              <a:t>3 x </a:t>
            </a:r>
            <a:r>
              <a:rPr lang="en-GB" sz="1000" b="1" dirty="0" err="1">
                <a:solidFill>
                  <a:schemeClr val="tx1"/>
                </a:solidFill>
                <a:cs typeface="Arial" panose="020B0604020202020204" pitchFamily="34" charset="0"/>
              </a:rPr>
              <a:t>KRd</a:t>
            </a:r>
            <a:endParaRPr lang="en-GB" sz="1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0F6BAE7A-8FC2-EE21-BD1B-4702F88B17AD}"/>
              </a:ext>
            </a:extLst>
          </p:cNvPr>
          <p:cNvSpPr/>
          <p:nvPr/>
        </p:nvSpPr>
        <p:spPr>
          <a:xfrm>
            <a:off x="1960607" y="3472459"/>
            <a:ext cx="711248" cy="342452"/>
          </a:xfrm>
          <a:prstGeom prst="roundRect">
            <a:avLst>
              <a:gd name="adj" fmla="val 6495"/>
            </a:avLst>
          </a:prstGeom>
          <a:solidFill>
            <a:srgbClr val="E7EA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en-GB" sz="1000" b="1" dirty="0">
                <a:solidFill>
                  <a:schemeClr val="tx1"/>
                </a:solidFill>
                <a:cs typeface="Arial" panose="020B0604020202020204" pitchFamily="34" charset="0"/>
              </a:rPr>
              <a:t>3 x </a:t>
            </a:r>
            <a:r>
              <a:rPr lang="en-GB" sz="1000" b="1" dirty="0" err="1">
                <a:solidFill>
                  <a:schemeClr val="tx1"/>
                </a:solidFill>
                <a:cs typeface="Arial" panose="020B0604020202020204" pitchFamily="34" charset="0"/>
              </a:rPr>
              <a:t>KRd</a:t>
            </a:r>
            <a:endParaRPr lang="en-GB" sz="1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27" name="Straight Arrow Connector 13">
            <a:extLst>
              <a:ext uri="{FF2B5EF4-FFF2-40B4-BE49-F238E27FC236}">
                <a16:creationId xmlns:a16="http://schemas.microsoft.com/office/drawing/2014/main" id="{649B5398-A1F9-7D33-2761-6AD4C6AAB354}"/>
              </a:ext>
            </a:extLst>
          </p:cNvPr>
          <p:cNvCxnSpPr>
            <a:cxnSpLocks/>
          </p:cNvCxnSpPr>
          <p:nvPr/>
        </p:nvCxnSpPr>
        <p:spPr bwMode="auto">
          <a:xfrm>
            <a:off x="4132135" y="3351997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Straight Arrow Connector 13">
            <a:extLst>
              <a:ext uri="{FF2B5EF4-FFF2-40B4-BE49-F238E27FC236}">
                <a16:creationId xmlns:a16="http://schemas.microsoft.com/office/drawing/2014/main" id="{6AFB0536-182B-4015-7096-DC4D7BCA7B0C}"/>
              </a:ext>
            </a:extLst>
          </p:cNvPr>
          <p:cNvCxnSpPr>
            <a:cxnSpLocks/>
          </p:cNvCxnSpPr>
          <p:nvPr/>
        </p:nvCxnSpPr>
        <p:spPr bwMode="auto">
          <a:xfrm>
            <a:off x="7254890" y="3211516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2" name="Straight Arrow Connector 13">
            <a:extLst>
              <a:ext uri="{FF2B5EF4-FFF2-40B4-BE49-F238E27FC236}">
                <a16:creationId xmlns:a16="http://schemas.microsoft.com/office/drawing/2014/main" id="{AA42AFCF-D318-4A0A-DAF6-93ADE4A7D90B}"/>
              </a:ext>
            </a:extLst>
          </p:cNvPr>
          <p:cNvCxnSpPr>
            <a:cxnSpLocks/>
          </p:cNvCxnSpPr>
          <p:nvPr/>
        </p:nvCxnSpPr>
        <p:spPr bwMode="auto">
          <a:xfrm>
            <a:off x="4132135" y="1912339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13">
            <a:extLst>
              <a:ext uri="{FF2B5EF4-FFF2-40B4-BE49-F238E27FC236}">
                <a16:creationId xmlns:a16="http://schemas.microsoft.com/office/drawing/2014/main" id="{A679B611-200B-0CDB-32CA-824C28D29040}"/>
              </a:ext>
            </a:extLst>
          </p:cNvPr>
          <p:cNvCxnSpPr>
            <a:cxnSpLocks/>
          </p:cNvCxnSpPr>
          <p:nvPr/>
        </p:nvCxnSpPr>
        <p:spPr bwMode="auto">
          <a:xfrm>
            <a:off x="6641893" y="3211516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Arrow Connector 13">
            <a:extLst>
              <a:ext uri="{FF2B5EF4-FFF2-40B4-BE49-F238E27FC236}">
                <a16:creationId xmlns:a16="http://schemas.microsoft.com/office/drawing/2014/main" id="{10C93DC5-0AE8-C32E-9B22-37D844DDCF59}"/>
              </a:ext>
            </a:extLst>
          </p:cNvPr>
          <p:cNvCxnSpPr>
            <a:cxnSpLocks/>
          </p:cNvCxnSpPr>
          <p:nvPr/>
        </p:nvCxnSpPr>
        <p:spPr bwMode="auto">
          <a:xfrm>
            <a:off x="7867888" y="3211516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Straight Arrow Connector 13">
            <a:extLst>
              <a:ext uri="{FF2B5EF4-FFF2-40B4-BE49-F238E27FC236}">
                <a16:creationId xmlns:a16="http://schemas.microsoft.com/office/drawing/2014/main" id="{8D1D3762-0FFB-5E4D-7830-D06C2E0B0410}"/>
              </a:ext>
            </a:extLst>
          </p:cNvPr>
          <p:cNvCxnSpPr>
            <a:cxnSpLocks/>
          </p:cNvCxnSpPr>
          <p:nvPr/>
        </p:nvCxnSpPr>
        <p:spPr bwMode="auto">
          <a:xfrm>
            <a:off x="1379590" y="3278180"/>
            <a:ext cx="486266" cy="3885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EA81C8DD-1323-DE9B-8E22-47B8C8AD9A34}"/>
              </a:ext>
            </a:extLst>
          </p:cNvPr>
          <p:cNvSpPr/>
          <p:nvPr/>
        </p:nvSpPr>
        <p:spPr bwMode="auto">
          <a:xfrm>
            <a:off x="4465002" y="3465673"/>
            <a:ext cx="721160" cy="40862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solidFill>
                  <a:schemeClr val="bg1"/>
                </a:solidFill>
                <a:latin typeface="Arial" charset="0"/>
              </a:rPr>
              <a:t>Mel200/</a:t>
            </a:r>
            <a:br>
              <a:rPr lang="de-DE" sz="900" b="1" dirty="0">
                <a:solidFill>
                  <a:schemeClr val="bg1"/>
                </a:solidFill>
                <a:latin typeface="Arial" charset="0"/>
              </a:rPr>
            </a:br>
            <a:r>
              <a:rPr lang="de-DE" sz="900" b="1" dirty="0">
                <a:solidFill>
                  <a:schemeClr val="bg1"/>
                </a:solidFill>
                <a:latin typeface="Arial" charset="0"/>
              </a:rPr>
              <a:t>ASZT</a:t>
            </a:r>
            <a:r>
              <a:rPr lang="de-DE" sz="900" b="1" baseline="30000" dirty="0">
                <a:latin typeface="Arial" charset="0"/>
              </a:rPr>
              <a:t> </a:t>
            </a:r>
            <a:r>
              <a:rPr lang="de-DE" sz="900" b="1" baseline="30000" dirty="0">
                <a:solidFill>
                  <a:schemeClr val="bg1"/>
                </a:solidFill>
                <a:latin typeface="Arial" charset="0"/>
              </a:rPr>
              <a:t>§</a:t>
            </a:r>
            <a:endParaRPr lang="de-DE" sz="9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F92F7A81-6B0C-F27A-ED5E-E75F1B9B64EC}"/>
              </a:ext>
            </a:extLst>
          </p:cNvPr>
          <p:cNvSpPr/>
          <p:nvPr/>
        </p:nvSpPr>
        <p:spPr bwMode="auto">
          <a:xfrm>
            <a:off x="2795279" y="2118648"/>
            <a:ext cx="371743" cy="27241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63C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</a:t>
            </a:r>
            <a:endParaRPr kumimoji="0" lang="de-DE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271E91C4-69D2-00BE-A1D5-CC81251EFD2B}"/>
              </a:ext>
            </a:extLst>
          </p:cNvPr>
          <p:cNvSpPr/>
          <p:nvPr/>
        </p:nvSpPr>
        <p:spPr bwMode="auto">
          <a:xfrm>
            <a:off x="2792194" y="3504357"/>
            <a:ext cx="371743" cy="27241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63C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</a:t>
            </a:r>
            <a:endParaRPr kumimoji="0" lang="de-DE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F81916A2-1D51-E9CC-93C5-2815522321E0}"/>
              </a:ext>
            </a:extLst>
          </p:cNvPr>
          <p:cNvSpPr txBox="1"/>
          <p:nvPr/>
        </p:nvSpPr>
        <p:spPr>
          <a:xfrm>
            <a:off x="4015579" y="2227709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≥SD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A7BFF4B3-632A-D1AF-F393-4C37BED397AB}"/>
              </a:ext>
            </a:extLst>
          </p:cNvPr>
          <p:cNvSpPr txBox="1"/>
          <p:nvPr/>
        </p:nvSpPr>
        <p:spPr>
          <a:xfrm>
            <a:off x="4022127" y="3651118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≥SD</a:t>
            </a:r>
          </a:p>
        </p:txBody>
      </p:sp>
      <p:cxnSp>
        <p:nvCxnSpPr>
          <p:cNvPr id="74" name="Verbinder: gewinkelt 73">
            <a:extLst>
              <a:ext uri="{FF2B5EF4-FFF2-40B4-BE49-F238E27FC236}">
                <a16:creationId xmlns:a16="http://schemas.microsoft.com/office/drawing/2014/main" id="{A8465B4B-A3C2-9C2C-34FF-BC67B9AE14A6}"/>
              </a:ext>
            </a:extLst>
          </p:cNvPr>
          <p:cNvCxnSpPr>
            <a:cxnSpLocks/>
            <a:stCxn id="55" idx="2"/>
            <a:endCxn id="24" idx="2"/>
          </p:cNvCxnSpPr>
          <p:nvPr/>
        </p:nvCxnSpPr>
        <p:spPr bwMode="auto">
          <a:xfrm rot="16200000" flipH="1">
            <a:off x="3874154" y="1498060"/>
            <a:ext cx="65352" cy="1851358"/>
          </a:xfrm>
          <a:prstGeom prst="bentConnector3">
            <a:avLst>
              <a:gd name="adj1" fmla="val 640596"/>
            </a:avLst>
          </a:prstGeom>
          <a:solidFill>
            <a:schemeClr val="accent1"/>
          </a:solidFill>
          <a:ln w="12700" cap="flat" cmpd="sng" algn="ctr">
            <a:solidFill>
              <a:srgbClr val="0063C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Verbinder: gewinkelt 78">
            <a:extLst>
              <a:ext uri="{FF2B5EF4-FFF2-40B4-BE49-F238E27FC236}">
                <a16:creationId xmlns:a16="http://schemas.microsoft.com/office/drawing/2014/main" id="{6EDE66A0-8266-3AA4-0A37-4732A1E7556E}"/>
              </a:ext>
            </a:extLst>
          </p:cNvPr>
          <p:cNvCxnSpPr>
            <a:cxnSpLocks/>
            <a:stCxn id="57" idx="0"/>
            <a:endCxn id="54" idx="0"/>
          </p:cNvCxnSpPr>
          <p:nvPr/>
        </p:nvCxnSpPr>
        <p:spPr bwMode="auto">
          <a:xfrm rot="5400000" flipH="1" flipV="1">
            <a:off x="3882482" y="2561257"/>
            <a:ext cx="38684" cy="1847516"/>
          </a:xfrm>
          <a:prstGeom prst="bentConnector3">
            <a:avLst>
              <a:gd name="adj1" fmla="val 1425142"/>
            </a:avLst>
          </a:prstGeom>
          <a:solidFill>
            <a:schemeClr val="accent1"/>
          </a:solidFill>
          <a:ln w="12700" cap="flat" cmpd="sng" algn="ctr">
            <a:solidFill>
              <a:srgbClr val="0063C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A369E790-6E0F-071C-A568-AFEE76602185}"/>
              </a:ext>
            </a:extLst>
          </p:cNvPr>
          <p:cNvSpPr/>
          <p:nvPr/>
        </p:nvSpPr>
        <p:spPr bwMode="auto">
          <a:xfrm>
            <a:off x="3503654" y="2676932"/>
            <a:ext cx="748893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de-DE" sz="1000" b="1" dirty="0">
                <a:solidFill>
                  <a:schemeClr val="tx1"/>
                </a:solidFill>
                <a:cs typeface="Arial" panose="020B0604020202020204" pitchFamily="34" charset="0"/>
              </a:rPr>
              <a:t>PBSZT</a:t>
            </a:r>
            <a:endParaRPr lang="de-DE" sz="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93" name="Straight Arrow Connector 13">
            <a:extLst>
              <a:ext uri="{FF2B5EF4-FFF2-40B4-BE49-F238E27FC236}">
                <a16:creationId xmlns:a16="http://schemas.microsoft.com/office/drawing/2014/main" id="{034FCCF4-FB05-1449-0AF8-FC04DAA31CD5}"/>
              </a:ext>
            </a:extLst>
          </p:cNvPr>
          <p:cNvCxnSpPr>
            <a:cxnSpLocks/>
          </p:cNvCxnSpPr>
          <p:nvPr/>
        </p:nvCxnSpPr>
        <p:spPr bwMode="auto">
          <a:xfrm>
            <a:off x="7254890" y="1783289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4" name="Straight Arrow Connector 13">
            <a:extLst>
              <a:ext uri="{FF2B5EF4-FFF2-40B4-BE49-F238E27FC236}">
                <a16:creationId xmlns:a16="http://schemas.microsoft.com/office/drawing/2014/main" id="{0C774946-2140-BDC0-1582-EC99947681CA}"/>
              </a:ext>
            </a:extLst>
          </p:cNvPr>
          <p:cNvCxnSpPr>
            <a:cxnSpLocks/>
          </p:cNvCxnSpPr>
          <p:nvPr/>
        </p:nvCxnSpPr>
        <p:spPr bwMode="auto">
          <a:xfrm>
            <a:off x="6641893" y="1783289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5" name="Straight Arrow Connector 13">
            <a:extLst>
              <a:ext uri="{FF2B5EF4-FFF2-40B4-BE49-F238E27FC236}">
                <a16:creationId xmlns:a16="http://schemas.microsoft.com/office/drawing/2014/main" id="{E51F660E-B7C8-5BA7-8557-E71919044CAB}"/>
              </a:ext>
            </a:extLst>
          </p:cNvPr>
          <p:cNvCxnSpPr>
            <a:cxnSpLocks/>
          </p:cNvCxnSpPr>
          <p:nvPr/>
        </p:nvCxnSpPr>
        <p:spPr bwMode="auto">
          <a:xfrm>
            <a:off x="7867888" y="1783289"/>
            <a:ext cx="0" cy="203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FD8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5492674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8C30AA-CB7E-5324-B74E-44DE5C9034AB}"/>
              </a:ext>
            </a:extLst>
          </p:cNvPr>
          <p:cNvSpPr txBox="1">
            <a:spLocks/>
          </p:cNvSpPr>
          <p:nvPr/>
        </p:nvSpPr>
        <p:spPr bwMode="gray">
          <a:xfrm>
            <a:off x="349669" y="925713"/>
            <a:ext cx="1457162" cy="470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kern="0" dirty="0"/>
              <a:t>Therapieplan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54C6269F-6EF4-906F-58A1-F03FBD25221B}"/>
              </a:ext>
            </a:extLst>
          </p:cNvPr>
          <p:cNvSpPr/>
          <p:nvPr/>
        </p:nvSpPr>
        <p:spPr>
          <a:xfrm>
            <a:off x="5061253" y="1855508"/>
            <a:ext cx="3431584" cy="2446945"/>
          </a:xfrm>
          <a:prstGeom prst="roundRect">
            <a:avLst>
              <a:gd name="adj" fmla="val 6495"/>
            </a:avLst>
          </a:prstGeom>
          <a:solidFill>
            <a:srgbClr val="E7EA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endParaRPr lang="en-GB" sz="9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665CC0C2-6184-5FCA-6B81-9EC5EF7592A9}"/>
              </a:ext>
            </a:extLst>
          </p:cNvPr>
          <p:cNvSpPr txBox="1"/>
          <p:nvPr/>
        </p:nvSpPr>
        <p:spPr>
          <a:xfrm>
            <a:off x="-1" y="4835483"/>
            <a:ext cx="869372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 err="1"/>
              <a:t>EloKRd</a:t>
            </a:r>
            <a:r>
              <a:rPr lang="en-US" sz="600" dirty="0"/>
              <a:t>: </a:t>
            </a:r>
            <a:r>
              <a:rPr lang="en-US" sz="600" dirty="0" err="1"/>
              <a:t>Elotuzumab</a:t>
            </a:r>
            <a:r>
              <a:rPr lang="en-US" sz="600" dirty="0"/>
              <a:t>, Carfilzomib, </a:t>
            </a:r>
            <a:r>
              <a:rPr lang="en-US" sz="600" dirty="0" err="1"/>
              <a:t>Lenalidomid</a:t>
            </a:r>
            <a:r>
              <a:rPr lang="en-US" sz="600" dirty="0"/>
              <a:t> und </a:t>
            </a:r>
            <a:r>
              <a:rPr lang="en-US" sz="600" dirty="0" err="1"/>
              <a:t>Dexamethason</a:t>
            </a:r>
            <a:r>
              <a:rPr lang="en-US" sz="600" dirty="0"/>
              <a:t>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i.v.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intravenös; </a:t>
            </a:r>
            <a:r>
              <a:rPr lang="de-DE" sz="600" dirty="0"/>
              <a:t>NDMM: neu diagnostiziertes multiples Myelom; </a:t>
            </a:r>
            <a:r>
              <a:rPr lang="en-US" sz="600" dirty="0" err="1"/>
              <a:t>p.o.</a:t>
            </a:r>
            <a:r>
              <a:rPr lang="en-US" sz="600" dirty="0"/>
              <a:t>: peroral.</a:t>
            </a:r>
          </a:p>
          <a:p>
            <a:r>
              <a:rPr lang="en-GB" sz="600" dirty="0">
                <a:hlinkClick r:id="rId4"/>
              </a:rPr>
              <a:t>NCT03948035</a:t>
            </a:r>
            <a:r>
              <a:rPr lang="en-GB" sz="600" dirty="0"/>
              <a:t>. </a:t>
            </a:r>
            <a:r>
              <a:rPr lang="en-US" sz="600" dirty="0">
                <a:hlinkClick r:id="rId5"/>
              </a:rPr>
              <a:t>Knop S et al. ASCO 2023, Abstract 8000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92E139-00DA-1DC8-443B-11E311CF604A}"/>
              </a:ext>
            </a:extLst>
          </p:cNvPr>
          <p:cNvSpPr/>
          <p:nvPr/>
        </p:nvSpPr>
        <p:spPr>
          <a:xfrm>
            <a:off x="395997" y="1855508"/>
            <a:ext cx="4397675" cy="2446945"/>
          </a:xfrm>
          <a:prstGeom prst="roundRect">
            <a:avLst>
              <a:gd name="adj" fmla="val 7566"/>
            </a:avLst>
          </a:prstGeom>
          <a:solidFill>
            <a:srgbClr val="0063C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27000" rIns="36000" bIns="27000" rtlCol="0" anchor="ctr"/>
          <a:lstStyle/>
          <a:p>
            <a:pPr>
              <a:spcAft>
                <a:spcPts val="450"/>
              </a:spcAft>
            </a:pPr>
            <a:endParaRPr lang="en-GB" sz="9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2D296056-2B6E-E185-D6E8-3527827F6E98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err="1">
                <a:solidFill>
                  <a:srgbClr val="000000"/>
                </a:solidFill>
              </a:rPr>
              <a:t>EloKRd</a:t>
            </a:r>
            <a:r>
              <a:rPr lang="en-US" sz="2400" kern="0" dirty="0">
                <a:solidFill>
                  <a:srgbClr val="000000"/>
                </a:solidFill>
              </a:rPr>
              <a:t> vs. </a:t>
            </a:r>
            <a:r>
              <a:rPr lang="en-US" sz="2400" kern="0" dirty="0" err="1">
                <a:solidFill>
                  <a:srgbClr val="000000"/>
                </a:solidFill>
              </a:rPr>
              <a:t>KRd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bei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transplantationsgeeigneten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Patienten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kern="0" dirty="0" err="1">
                <a:solidFill>
                  <a:srgbClr val="000000"/>
                </a:solidFill>
              </a:rPr>
              <a:t>mit</a:t>
            </a:r>
            <a:r>
              <a:rPr lang="en-US" sz="1600" kern="0" dirty="0">
                <a:solidFill>
                  <a:srgbClr val="000000"/>
                </a:solidFill>
              </a:rPr>
              <a:t> NDMM (DSMM XVII, Phase-III-</a:t>
            </a:r>
            <a:r>
              <a:rPr lang="en-US" sz="1600" kern="0" dirty="0" err="1">
                <a:solidFill>
                  <a:srgbClr val="000000"/>
                </a:solidFill>
              </a:rPr>
              <a:t>Studie</a:t>
            </a:r>
            <a:r>
              <a:rPr lang="en-US" sz="1600" kern="0" dirty="0">
                <a:solidFill>
                  <a:srgbClr val="000000"/>
                </a:solidFill>
              </a:rPr>
              <a:t>)</a:t>
            </a:r>
            <a:endParaRPr lang="de-DE" sz="1050" kern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F7DAE6-00E1-74A3-2B77-B79DF3EA5B4D}"/>
              </a:ext>
            </a:extLst>
          </p:cNvPr>
          <p:cNvSpPr txBox="1"/>
          <p:nvPr/>
        </p:nvSpPr>
        <p:spPr>
          <a:xfrm>
            <a:off x="402561" y="1937582"/>
            <a:ext cx="4309434" cy="221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1+2 (à 28 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Tage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Elo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 mg/kg an Tag 1, 8, 15, 22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20 mg/m² 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nur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an Tag 1, 2; 36 mg/m² an Tag 1, 2, 8, 9, 15, 16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25 mg an Tag 1–21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28/40 mg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einmal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pro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Woche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3–6 (à 28 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Tage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Elo (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10 mg/kg an Tag 1, 15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 (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36 mg/m² an Tag 1, 2, 8, 9, 15, 16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25 mg an Tag 1–21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28/40 mg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einmal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pro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Woche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Erhaltung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(à 28 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Tage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bis Progression 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oder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Toxizität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Elo 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(i.v.)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20 mg/kg an Tag 1</a:t>
            </a:r>
            <a:b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 (p.o.)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10/15 mg an Tag 1–28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EDA586-CF8A-9A40-4B20-82857A41681C}"/>
              </a:ext>
            </a:extLst>
          </p:cNvPr>
          <p:cNvSpPr txBox="1"/>
          <p:nvPr/>
        </p:nvSpPr>
        <p:spPr>
          <a:xfrm>
            <a:off x="5137169" y="2041516"/>
            <a:ext cx="3480358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KRd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R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Erhaltung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fr-FR" sz="9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1+2 (à 28 Tage):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1: 20 mg/m² an Tag 1 und 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 (i.v.)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 mg/m² an Tag 1, 2, 8, 9, 15 und 16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25 mg an Tag 1-21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28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mg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einmal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pro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Woche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fr-FR" sz="900" u="sng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Zyklus</a:t>
            </a:r>
            <a:r>
              <a:rPr lang="fr-FR" sz="900" u="sng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3–6 (à 28 Tage):</a:t>
            </a:r>
          </a:p>
          <a:p>
            <a:pPr>
              <a:spcAft>
                <a:spcPts val="450"/>
              </a:spcAft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lang="en-US" sz="900" dirty="0">
                <a:solidFill>
                  <a:srgbClr val="000000"/>
                </a:solidFill>
                <a:cs typeface="Arial" panose="020B0604020202020204" pitchFamily="34" charset="0"/>
              </a:rPr>
              <a:t>36 mg/m² an Tag 1, 2, 8, 9, 15 und 16 </a:t>
            </a:r>
            <a:b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25 mg an Tag 1-21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28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mg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einmal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pro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Woche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Erhaltung (à 28 Tage) bis Progression oder Toxizität: </a:t>
            </a:r>
            <a:br>
              <a:rPr kumimoji="0" lang="de-DE" sz="9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 (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p.o.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10/15 mg an </a:t>
            </a:r>
            <a:r>
              <a:rPr lang="de-DE" sz="9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Tag 1-28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0629E8CD-D5D7-947B-FC92-1BF0483F2EDA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5575876" y="586338"/>
            <a:ext cx="238835" cy="2163503"/>
          </a:xfrm>
          <a:prstGeom prst="bentConnector3">
            <a:avLst/>
          </a:prstGeom>
          <a:ln w="28575" cap="rnd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22E1A687-E316-374F-FF74-C1962EE2F2E9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>
            <a:off x="3477754" y="651719"/>
            <a:ext cx="238835" cy="2032743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F273443C-5A96-551C-706C-71CBC82EA643}"/>
              </a:ext>
            </a:extLst>
          </p:cNvPr>
          <p:cNvSpPr/>
          <p:nvPr/>
        </p:nvSpPr>
        <p:spPr bwMode="auto">
          <a:xfrm>
            <a:off x="2133557" y="1208154"/>
            <a:ext cx="4959969" cy="3405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1:1 Randomisierung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D995AC-60A3-29E9-D025-ACC4CD664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2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A307C1-15CD-9D48-A5A2-B4A39904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99" y="1351125"/>
            <a:ext cx="3643738" cy="313898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de-DE" sz="1050" b="1" kern="1200" dirty="0">
                <a:solidFill>
                  <a:prstClr val="black"/>
                </a:solidFill>
                <a:cs typeface="Arial" panose="020B0604020202020204" pitchFamily="34" charset="0"/>
              </a:rPr>
              <a:t>Einschlusskriterien:</a:t>
            </a:r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NDMM (nach aktualisierten IMWG-Kriterien)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transplantationsgeeignet (ASZT)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keine vorherige systemische Therapie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ECOG-Performance-Status ≤ 2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Alter ≤ 70 Jahre</a:t>
            </a:r>
            <a:endParaRPr lang="en-US" sz="10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0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050" b="1" kern="1200" dirty="0">
                <a:solidFill>
                  <a:prstClr val="black"/>
                </a:solidFill>
                <a:cs typeface="Arial" panose="020B0604020202020204" pitchFamily="34" charset="0"/>
              </a:rPr>
              <a:t>Ausschlusskriterien: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POEMS-Syndrom (Polyneuropathie, </a:t>
            </a:r>
            <a:r>
              <a:rPr lang="de-DE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Organomegalie</a:t>
            </a:r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Endokrinopathie</a:t>
            </a:r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, monoklonales Plasmozytom, Hautveränderungen)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Waldenströms </a:t>
            </a:r>
            <a:r>
              <a:rPr lang="de-DE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Makroglobulinämie</a:t>
            </a:r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oder IgM-Myelom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Plasmazellleukämie (&gt; 2.0 x 10</a:t>
            </a:r>
            <a:r>
              <a:rPr lang="de-DE" sz="1050" kern="1200" baseline="30000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/L zirkulierende Plasmazellen im peripheren Blut)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Schwangerschaft oder Stillzeit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665CC0C2-6184-5FCA-6B81-9EC5EF7592A9}"/>
              </a:ext>
            </a:extLst>
          </p:cNvPr>
          <p:cNvSpPr txBox="1"/>
          <p:nvPr/>
        </p:nvSpPr>
        <p:spPr>
          <a:xfrm>
            <a:off x="0" y="4778432"/>
            <a:ext cx="91440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ASZT: </a:t>
            </a:r>
            <a:r>
              <a:rPr lang="en-US" sz="600" dirty="0" err="1"/>
              <a:t>autologe</a:t>
            </a:r>
            <a:r>
              <a:rPr lang="en-US" sz="600" dirty="0"/>
              <a:t> </a:t>
            </a:r>
            <a:r>
              <a:rPr lang="en-US" sz="600" dirty="0" err="1"/>
              <a:t>Stammzelltransplantation</a:t>
            </a:r>
            <a:r>
              <a:rPr lang="en-US" sz="600" dirty="0"/>
              <a:t>; ECOG: Eastern Cooperative Oncology Group; </a:t>
            </a:r>
            <a:r>
              <a:rPr lang="en-US" sz="600" dirty="0" err="1"/>
              <a:t>EloKRd</a:t>
            </a:r>
            <a:r>
              <a:rPr lang="en-US" sz="600" dirty="0"/>
              <a:t>: </a:t>
            </a:r>
            <a:r>
              <a:rPr lang="en-US" sz="600" dirty="0" err="1"/>
              <a:t>Elotuzumab</a:t>
            </a:r>
            <a:r>
              <a:rPr lang="en-US" sz="600" dirty="0"/>
              <a:t>, Carfilzomib, </a:t>
            </a:r>
            <a:r>
              <a:rPr lang="en-US" sz="600" dirty="0" err="1"/>
              <a:t>Lenalidomid</a:t>
            </a:r>
            <a:r>
              <a:rPr lang="en-US" sz="600" dirty="0"/>
              <a:t> und </a:t>
            </a:r>
            <a:r>
              <a:rPr lang="en-US" sz="600" dirty="0" err="1"/>
              <a:t>Dexamethason</a:t>
            </a:r>
            <a:r>
              <a:rPr lang="en-US" sz="600" dirty="0"/>
              <a:t>; IMWG: International Myeloma Working Group; 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MRD: minimale Resterkrankung; </a:t>
            </a:r>
            <a:r>
              <a:rPr lang="de-DE" sz="600" dirty="0"/>
              <a:t>NDMM: neu diagnostiziertes multiples Myelom; </a:t>
            </a:r>
            <a:r>
              <a:rPr lang="en-US" sz="600" dirty="0"/>
              <a:t>ORR: </a:t>
            </a:r>
            <a:r>
              <a:rPr lang="en-US" sz="600" dirty="0" err="1"/>
              <a:t>Gesamtansprechrate</a:t>
            </a:r>
            <a:r>
              <a:rPr lang="en-US" sz="600" dirty="0"/>
              <a:t>; OS: </a:t>
            </a:r>
            <a:r>
              <a:rPr lang="en-US" sz="600" dirty="0" err="1"/>
              <a:t>Gesamtüberleben</a:t>
            </a:r>
            <a:r>
              <a:rPr lang="en-US" sz="600" dirty="0"/>
              <a:t>; PFS: </a:t>
            </a:r>
            <a:r>
              <a:rPr lang="en-US" sz="600" dirty="0" err="1"/>
              <a:t>progressionsfreies</a:t>
            </a:r>
            <a:r>
              <a:rPr lang="en-US" sz="600" dirty="0"/>
              <a:t> </a:t>
            </a:r>
            <a:r>
              <a:rPr lang="en-US" sz="600" dirty="0" err="1"/>
              <a:t>Überleben</a:t>
            </a:r>
            <a:r>
              <a:rPr lang="en-US" sz="600" dirty="0"/>
              <a:t>; QoL: </a:t>
            </a:r>
            <a:r>
              <a:rPr lang="en-US" sz="600" dirty="0" err="1"/>
              <a:t>Lebensqualität</a:t>
            </a:r>
            <a:r>
              <a:rPr lang="en-US" sz="600" dirty="0"/>
              <a:t>; VGPR: </a:t>
            </a:r>
            <a:r>
              <a:rPr lang="en-US" sz="600" dirty="0" err="1"/>
              <a:t>sehr</a:t>
            </a:r>
            <a:r>
              <a:rPr lang="en-US" sz="600" dirty="0"/>
              <a:t> </a:t>
            </a:r>
            <a:r>
              <a:rPr lang="en-US" sz="600" dirty="0" err="1"/>
              <a:t>gute</a:t>
            </a:r>
            <a:r>
              <a:rPr lang="en-US" sz="600" dirty="0"/>
              <a:t> </a:t>
            </a:r>
            <a:r>
              <a:rPr lang="en-US" sz="600" dirty="0" err="1"/>
              <a:t>partielle</a:t>
            </a:r>
            <a:r>
              <a:rPr lang="en-US" sz="600" dirty="0"/>
              <a:t> Remission.</a:t>
            </a:r>
          </a:p>
          <a:p>
            <a:r>
              <a:rPr lang="en-GB" sz="600" dirty="0">
                <a:hlinkClick r:id="rId3"/>
              </a:rPr>
              <a:t>NCT03948035</a:t>
            </a:r>
            <a:r>
              <a:rPr lang="en-GB" sz="600" dirty="0"/>
              <a:t>. </a:t>
            </a:r>
            <a:r>
              <a:rPr lang="en-US" sz="600" dirty="0">
                <a:hlinkClick r:id="rId4"/>
              </a:rPr>
              <a:t>Knop S et al. ASCO 2023, Abstract 8000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2D296056-2B6E-E185-D6E8-3527827F6E98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err="1">
                <a:solidFill>
                  <a:srgbClr val="000000"/>
                </a:solidFill>
              </a:rPr>
              <a:t>EloKRd</a:t>
            </a:r>
            <a:r>
              <a:rPr lang="en-US" sz="2400" kern="0" dirty="0">
                <a:solidFill>
                  <a:srgbClr val="000000"/>
                </a:solidFill>
              </a:rPr>
              <a:t> vs. </a:t>
            </a:r>
            <a:r>
              <a:rPr lang="en-US" sz="2400" kern="0" dirty="0" err="1">
                <a:solidFill>
                  <a:srgbClr val="000000"/>
                </a:solidFill>
              </a:rPr>
              <a:t>KRd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bei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transplantationsgeeigneten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Patienten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kern="0" dirty="0" err="1">
                <a:solidFill>
                  <a:srgbClr val="000000"/>
                </a:solidFill>
              </a:rPr>
              <a:t>mit</a:t>
            </a:r>
            <a:r>
              <a:rPr lang="en-US" sz="1600" kern="0" dirty="0">
                <a:solidFill>
                  <a:srgbClr val="000000"/>
                </a:solidFill>
              </a:rPr>
              <a:t> NDMM (DSMM XVII, Phase-III-</a:t>
            </a:r>
            <a:r>
              <a:rPr lang="en-US" sz="1600" kern="0" dirty="0" err="1">
                <a:solidFill>
                  <a:srgbClr val="000000"/>
                </a:solidFill>
              </a:rPr>
              <a:t>Studie</a:t>
            </a:r>
            <a:r>
              <a:rPr lang="en-US" sz="1600" kern="0" dirty="0">
                <a:solidFill>
                  <a:srgbClr val="000000"/>
                </a:solidFill>
              </a:rPr>
              <a:t>)</a:t>
            </a:r>
            <a:endParaRPr lang="de-DE" sz="1050" kern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2364AF0-35E4-9EB9-FDBC-164B420FFD45}"/>
              </a:ext>
            </a:extLst>
          </p:cNvPr>
          <p:cNvSpPr txBox="1">
            <a:spLocks/>
          </p:cNvSpPr>
          <p:nvPr/>
        </p:nvSpPr>
        <p:spPr bwMode="gray">
          <a:xfrm>
            <a:off x="4711995" y="1351125"/>
            <a:ext cx="3643738" cy="2578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35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71526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050" b="1" kern="1200" dirty="0">
                <a:solidFill>
                  <a:prstClr val="black"/>
                </a:solidFill>
                <a:cs typeface="Arial" panose="020B0604020202020204" pitchFamily="34" charset="0"/>
              </a:rPr>
              <a:t>Primäre Endpunkte: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MRD-Negativitätsrate nach der Induktionsphase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bewertet durch Durchflusszytometrie bei Patienten mit VGPR oder besserem Ansprechen gemäß IMWG-Kriterien)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FS in der </a:t>
            </a:r>
            <a:r>
              <a:rPr lang="en-US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Erhaltungsphase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Zeitspanne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: 3 Jahre ab </a:t>
            </a:r>
            <a:r>
              <a:rPr lang="en-US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Randomisierung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1050" b="1" kern="1200" dirty="0" err="1">
                <a:solidFill>
                  <a:prstClr val="black"/>
                </a:solidFill>
                <a:cs typeface="Arial" panose="020B0604020202020204" pitchFamily="34" charset="0"/>
              </a:rPr>
              <a:t>Erster</a:t>
            </a:r>
            <a:r>
              <a:rPr lang="en-US" sz="1050" b="1" kern="1200" dirty="0">
                <a:solidFill>
                  <a:prstClr val="black"/>
                </a:solidFill>
                <a:cs typeface="Arial" panose="020B0604020202020204" pitchFamily="34" charset="0"/>
              </a:rPr>
              <a:t> ko-</a:t>
            </a:r>
            <a:r>
              <a:rPr lang="en-US" sz="1050" b="1" kern="1200" dirty="0" err="1">
                <a:solidFill>
                  <a:prstClr val="black"/>
                </a:solidFill>
                <a:cs typeface="Arial" panose="020B0604020202020204" pitchFamily="34" charset="0"/>
              </a:rPr>
              <a:t>primärer</a:t>
            </a:r>
            <a:r>
              <a:rPr lang="en-US" sz="1050" b="1" kern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cs typeface="Arial" panose="020B0604020202020204" pitchFamily="34" charset="0"/>
              </a:rPr>
              <a:t>Endpunkt</a:t>
            </a:r>
            <a:r>
              <a:rPr lang="en-US" sz="1050" b="1" kern="12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Rate der MRD-</a:t>
            </a:r>
            <a:r>
              <a:rPr lang="en-US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negativen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Patienten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mit</a:t>
            </a:r>
            <a:r>
              <a:rPr lang="en-US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 ≥ VGPR </a:t>
            </a:r>
            <a:endParaRPr lang="de-DE" sz="10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050" b="1" kern="1200" dirty="0">
                <a:solidFill>
                  <a:prstClr val="black"/>
                </a:solidFill>
                <a:cs typeface="Arial" panose="020B0604020202020204" pitchFamily="34" charset="0"/>
              </a:rPr>
              <a:t>Ausgewählte sekundäre Endpunkte: </a:t>
            </a:r>
          </a:p>
          <a:p>
            <a:r>
              <a:rPr lang="de-DE" sz="1050" kern="1200" dirty="0">
                <a:solidFill>
                  <a:prstClr val="black"/>
                </a:solidFill>
                <a:cs typeface="Arial" panose="020B0604020202020204" pitchFamily="34" charset="0"/>
              </a:rPr>
              <a:t>Langzeit-Effektivität über 10 Jahre: ORR, OS, </a:t>
            </a:r>
            <a:r>
              <a:rPr lang="de-DE" sz="1050" kern="1200" dirty="0" err="1">
                <a:solidFill>
                  <a:prstClr val="black"/>
                </a:solidFill>
                <a:cs typeface="Arial" panose="020B0604020202020204" pitchFamily="34" charset="0"/>
              </a:rPr>
              <a:t>QoL</a:t>
            </a:r>
            <a:endParaRPr lang="de-DE" sz="10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44837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7C60F14-88FE-33F2-52D3-1F6867237E94}"/>
              </a:ext>
            </a:extLst>
          </p:cNvPr>
          <p:cNvGraphicFramePr>
            <a:graphicFrameLocks noGrp="1"/>
          </p:cNvGraphicFramePr>
          <p:nvPr/>
        </p:nvGraphicFramePr>
        <p:xfrm>
          <a:off x="440351" y="1240419"/>
          <a:ext cx="413164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3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Patientencharakteristika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Patienten</a:t>
                      </a:r>
                      <a:endParaRPr lang="de-DE" sz="1000" b="1" kern="1200" spc="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r>
                        <a:rPr lang="de-DE" sz="1000" b="1" spc="0" baseline="0" dirty="0"/>
                        <a:t>Alter in Jahren, 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60 [31–71]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96084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ISS-3,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6313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Hochrisiko-Zytogenetik*, n/N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108/459 (23,5)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49620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87C5902-8B0F-2E8F-CC11-A0F8142BB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75022"/>
              </p:ext>
            </p:extLst>
          </p:nvPr>
        </p:nvGraphicFramePr>
        <p:xfrm>
          <a:off x="5148625" y="2364727"/>
          <a:ext cx="358775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3103444681"/>
                    </a:ext>
                  </a:extLst>
                </a:gridCol>
                <a:gridCol w="639102">
                  <a:extLst>
                    <a:ext uri="{9D8B030D-6E8A-4147-A177-3AD203B41FA5}">
                      <a16:colId xmlns:a16="http://schemas.microsoft.com/office/drawing/2014/main" val="2134270915"/>
                    </a:ext>
                  </a:extLst>
                </a:gridCol>
              </a:tblGrid>
              <a:tr h="20133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dirty="0"/>
                        <a:t>EloKRd</a:t>
                      </a:r>
                      <a:endParaRPr lang="de-DE" sz="1000" b="1" kern="1200" spc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spc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endParaRPr lang="de-DE" sz="1000" b="1" kern="1200" spc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spc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p-Wert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MRD- und </a:t>
                      </a:r>
                      <a:r>
                        <a:rPr lang="de-DE" sz="1000" b="1" spc="0" dirty="0"/>
                        <a:t>≥ VGPR </a:t>
                      </a:r>
                      <a:endParaRPr lang="de-DE" sz="1000" b="0" spc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dirty="0"/>
                        <a:t>145 (49,8)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dirty="0"/>
                        <a:t>102 (35,4)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dirty="0"/>
                        <a:t>0,0005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FF7428-1BDB-E87E-8332-873A1B2A9B28}"/>
              </a:ext>
            </a:extLst>
          </p:cNvPr>
          <p:cNvSpPr txBox="1">
            <a:spLocks/>
          </p:cNvSpPr>
          <p:nvPr/>
        </p:nvSpPr>
        <p:spPr>
          <a:xfrm>
            <a:off x="5055758" y="1183267"/>
            <a:ext cx="2740614" cy="276999"/>
          </a:xfrm>
          <a:prstGeom prst="rect">
            <a:avLst/>
          </a:prstGeom>
          <a:ln>
            <a:noFill/>
          </a:ln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b="1" kern="0" dirty="0">
                <a:solidFill>
                  <a:prstClr val="black"/>
                </a:solidFill>
                <a:cs typeface="Arial" panose="020B0604020202020204" pitchFamily="34" charset="0"/>
              </a:rPr>
              <a:t>Ergebnisse: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1EB8B9-B916-EFF5-DC00-C0CAC469BBBE}"/>
              </a:ext>
            </a:extLst>
          </p:cNvPr>
          <p:cNvSpPr txBox="1">
            <a:spLocks/>
          </p:cNvSpPr>
          <p:nvPr/>
        </p:nvSpPr>
        <p:spPr>
          <a:xfrm>
            <a:off x="5055758" y="1695488"/>
            <a:ext cx="3338356" cy="460195"/>
          </a:xfrm>
          <a:prstGeom prst="rect">
            <a:avLst/>
          </a:prstGeom>
          <a:ln>
            <a:noFill/>
          </a:ln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050" kern="0" dirty="0">
                <a:solidFill>
                  <a:prstClr val="black"/>
                </a:solidFill>
                <a:cs typeface="Arial" panose="020B0604020202020204" pitchFamily="34" charset="0"/>
              </a:rPr>
              <a:t>Von 574 Patienten schlossen 525 (91,5 %) alle </a:t>
            </a:r>
            <a:br>
              <a:rPr lang="de-DE" sz="1050" kern="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de-DE" sz="1050" kern="0" dirty="0">
                <a:solidFill>
                  <a:prstClr val="black"/>
                </a:solidFill>
                <a:cs typeface="Arial" panose="020B0604020202020204" pitchFamily="34" charset="0"/>
              </a:rPr>
              <a:t>6 Induktionszyklen ab.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8FD22443-871D-8137-91DD-A3848E2D669B}"/>
              </a:ext>
            </a:extLst>
          </p:cNvPr>
          <p:cNvSpPr txBox="1"/>
          <p:nvPr/>
        </p:nvSpPr>
        <p:spPr>
          <a:xfrm>
            <a:off x="0" y="4778432"/>
            <a:ext cx="91440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*</a:t>
            </a:r>
            <a:r>
              <a:rPr lang="en-US" sz="600" dirty="0" err="1"/>
              <a:t>definiert</a:t>
            </a:r>
            <a:r>
              <a:rPr lang="en-US" sz="600" dirty="0"/>
              <a:t> </a:t>
            </a:r>
            <a:r>
              <a:rPr lang="en-US" sz="600" dirty="0" err="1"/>
              <a:t>als</a:t>
            </a:r>
            <a:r>
              <a:rPr lang="en-US" sz="600" dirty="0"/>
              <a:t> </a:t>
            </a:r>
            <a:r>
              <a:rPr lang="fr-FR" sz="600" dirty="0" err="1"/>
              <a:t>del</a:t>
            </a:r>
            <a:r>
              <a:rPr lang="fr-FR" sz="600" dirty="0"/>
              <a:t>[17p]; t[4;14]; t[14;16]; ≥ 3 </a:t>
            </a:r>
            <a:r>
              <a:rPr lang="fr-FR" sz="600" dirty="0" err="1"/>
              <a:t>Kopien</a:t>
            </a:r>
            <a:r>
              <a:rPr lang="fr-FR" sz="600" dirty="0"/>
              <a:t> von 1q21</a:t>
            </a:r>
            <a:endParaRPr lang="en-US" sz="600" dirty="0"/>
          </a:p>
          <a:p>
            <a:r>
              <a:rPr lang="en-US" sz="600" dirty="0" err="1"/>
              <a:t>EloKRd</a:t>
            </a:r>
            <a:r>
              <a:rPr lang="en-US" sz="600" dirty="0"/>
              <a:t>: </a:t>
            </a:r>
            <a:r>
              <a:rPr lang="en-US" sz="600" dirty="0" err="1"/>
              <a:t>Elotuzumab</a:t>
            </a:r>
            <a:r>
              <a:rPr lang="en-US" sz="600" dirty="0"/>
              <a:t>, Carfilzomib, </a:t>
            </a:r>
            <a:r>
              <a:rPr lang="en-US" sz="600" dirty="0" err="1"/>
              <a:t>Lenalidomid</a:t>
            </a:r>
            <a:r>
              <a:rPr lang="en-US" sz="600" dirty="0"/>
              <a:t> und </a:t>
            </a:r>
            <a:r>
              <a:rPr lang="en-US" sz="600" dirty="0" err="1"/>
              <a:t>Dexamethason</a:t>
            </a:r>
            <a:r>
              <a:rPr lang="en-US" sz="600" dirty="0"/>
              <a:t>; ISS: </a:t>
            </a:r>
            <a:r>
              <a:rPr lang="en-US" sz="600" dirty="0" err="1"/>
              <a:t>Internationales</a:t>
            </a:r>
            <a:r>
              <a:rPr lang="en-US" sz="600" dirty="0"/>
              <a:t> Staging System; 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MRD: minimale Resterkrankung; </a:t>
            </a:r>
            <a:r>
              <a:rPr lang="de-DE" sz="600" dirty="0"/>
              <a:t>NDMM: neu diagnostiziertes multiples Myelom; VGPR: sehr gute partielle Remission</a:t>
            </a:r>
            <a:r>
              <a:rPr lang="en-US" sz="600" dirty="0"/>
              <a:t>.</a:t>
            </a:r>
          </a:p>
          <a:p>
            <a:r>
              <a:rPr lang="en-GB" sz="600" dirty="0">
                <a:hlinkClick r:id="rId4"/>
              </a:rPr>
              <a:t>NCT03948035</a:t>
            </a:r>
            <a:r>
              <a:rPr lang="en-GB" sz="600" dirty="0"/>
              <a:t>. </a:t>
            </a:r>
            <a:r>
              <a:rPr lang="en-US" sz="600" dirty="0">
                <a:hlinkClick r:id="rId5"/>
              </a:rPr>
              <a:t>Knop S et al. ASCO 2023, Abstract 8000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D3CE707-4BD1-2AD4-7612-D87F3675E931}"/>
              </a:ext>
            </a:extLst>
          </p:cNvPr>
          <p:cNvGrpSpPr/>
          <p:nvPr/>
        </p:nvGrpSpPr>
        <p:grpSpPr>
          <a:xfrm>
            <a:off x="0" y="3723359"/>
            <a:ext cx="9144001" cy="772038"/>
            <a:chOff x="-1" y="3999406"/>
            <a:chExt cx="9144001" cy="772038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C82CA367-A91B-9ECF-3BEE-C1E626F185CB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3999406"/>
              <a:ext cx="9144001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A0AAC535-5911-7A69-B3BE-8BC062417B8E}"/>
                </a:ext>
              </a:extLst>
            </p:cNvPr>
            <p:cNvSpPr txBox="1">
              <a:spLocks/>
            </p:cNvSpPr>
            <p:nvPr/>
          </p:nvSpPr>
          <p:spPr>
            <a:xfrm>
              <a:off x="81886" y="3999407"/>
              <a:ext cx="8946107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Die Kombination von Elotuzumab mit KRd verbesserte die Rate der frühen, tiefen (≥ VGPR) </a:t>
              </a:r>
            </a:p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MRD-negativen Remission bei Patienten mit transplantationsgeeignetem NDMM signifikant.</a:t>
              </a:r>
            </a:p>
          </p:txBody>
        </p:sp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E6574C44-146A-2A74-8309-15F755F81AB8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err="1">
                <a:solidFill>
                  <a:srgbClr val="000000"/>
                </a:solidFill>
              </a:rPr>
              <a:t>EloKRd</a:t>
            </a:r>
            <a:r>
              <a:rPr lang="en-US" sz="2400" kern="0" dirty="0">
                <a:solidFill>
                  <a:srgbClr val="000000"/>
                </a:solidFill>
              </a:rPr>
              <a:t> vs. </a:t>
            </a:r>
            <a:r>
              <a:rPr lang="en-US" sz="2400" kern="0" dirty="0" err="1">
                <a:solidFill>
                  <a:srgbClr val="000000"/>
                </a:solidFill>
              </a:rPr>
              <a:t>KRd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bei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transplantationsgeeigneten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Patienten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kern="0" dirty="0" err="1">
                <a:solidFill>
                  <a:srgbClr val="000000"/>
                </a:solidFill>
              </a:rPr>
              <a:t>mit</a:t>
            </a:r>
            <a:r>
              <a:rPr lang="en-US" sz="1600" kern="0" dirty="0">
                <a:solidFill>
                  <a:srgbClr val="000000"/>
                </a:solidFill>
              </a:rPr>
              <a:t> NDMM (DSMM XVII, Phase-III-</a:t>
            </a:r>
            <a:r>
              <a:rPr lang="en-US" sz="1600" kern="0" dirty="0" err="1">
                <a:solidFill>
                  <a:srgbClr val="000000"/>
                </a:solidFill>
              </a:rPr>
              <a:t>Studie</a:t>
            </a:r>
            <a:r>
              <a:rPr lang="en-US" sz="1600" kern="0" dirty="0">
                <a:solidFill>
                  <a:srgbClr val="000000"/>
                </a:solidFill>
              </a:rPr>
              <a:t>)</a:t>
            </a:r>
            <a:endParaRPr lang="de-DE" sz="105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33069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8BE737-3DB6-0E8F-83B2-399A4BED0B01}"/>
              </a:ext>
            </a:extLst>
          </p:cNvPr>
          <p:cNvSpPr txBox="1">
            <a:spLocks/>
          </p:cNvSpPr>
          <p:nvPr/>
        </p:nvSpPr>
        <p:spPr>
          <a:xfrm>
            <a:off x="395998" y="1153234"/>
            <a:ext cx="2740614" cy="276999"/>
          </a:xfrm>
          <a:prstGeom prst="rect">
            <a:avLst/>
          </a:prstGeom>
          <a:ln>
            <a:noFill/>
          </a:ln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b="1" kern="0" dirty="0">
                <a:solidFill>
                  <a:prstClr val="black"/>
                </a:solidFill>
                <a:cs typeface="Arial" panose="020B0604020202020204" pitchFamily="34" charset="0"/>
              </a:rPr>
              <a:t>Verträglichkeit: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FB6C25-E13F-FA92-A1C8-D3AAE0531330}"/>
              </a:ext>
            </a:extLst>
          </p:cNvPr>
          <p:cNvGraphicFramePr>
            <a:graphicFrameLocks noGrp="1"/>
          </p:cNvGraphicFramePr>
          <p:nvPr/>
        </p:nvGraphicFramePr>
        <p:xfrm>
          <a:off x="2415615" y="1305348"/>
          <a:ext cx="427865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605">
                  <a:extLst>
                    <a:ext uri="{9D8B030D-6E8A-4147-A177-3AD203B41FA5}">
                      <a16:colId xmlns:a16="http://schemas.microsoft.com/office/drawing/2014/main" val="458850949"/>
                    </a:ext>
                  </a:extLst>
                </a:gridCol>
              </a:tblGrid>
              <a:tr h="20133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TEAE,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EloKRd</a:t>
                      </a:r>
                      <a:endParaRPr lang="de-DE" sz="1000" b="1" kern="1200" spc="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spc="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KRd</a:t>
                      </a:r>
                      <a:endParaRPr lang="de-DE" sz="1000" b="1" kern="1200" spc="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lvl="0"/>
                      <a:r>
                        <a:rPr lang="de-DE" sz="1000" b="1" spc="0" baseline="0" dirty="0"/>
                        <a:t>Alle TEAE ≥ Grad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212 (72,9)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177 (62,5)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74054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Febrile Neutropenie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26 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14 (4,9)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Thrombozytopenie Grad 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36 (12,4)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30 (10,6)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Pneumonie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24 (8,2)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18 (6,4)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04985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Kardiologische Ereignisse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Grad 3/4 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Grad 3–5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spc="0" baseline="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16 (5,5)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spc="0" baseline="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-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16 (5,7)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60475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COVID-19-Infektion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Grad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12 (4)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 (0,3)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9 (3,2)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1 (0,4)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53609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spc="0" baseline="0" dirty="0"/>
                        <a:t>Todesfälle*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3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0" baseline="0" dirty="0"/>
                        <a:t>7 (2,5)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08264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3B97F6B-4ADC-B352-FF0D-7FAB1FEB20E9}"/>
              </a:ext>
            </a:extLst>
          </p:cNvPr>
          <p:cNvGrpSpPr/>
          <p:nvPr/>
        </p:nvGrpSpPr>
        <p:grpSpPr>
          <a:xfrm>
            <a:off x="0" y="3944787"/>
            <a:ext cx="9144001" cy="668156"/>
            <a:chOff x="-1" y="3999406"/>
            <a:chExt cx="9144001" cy="772038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64E3743-ABB0-966B-03B5-480240ED4876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3999406"/>
              <a:ext cx="9144001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CC6DCE33-2BA4-F4E2-D290-68E6F82CB508}"/>
                </a:ext>
              </a:extLst>
            </p:cNvPr>
            <p:cNvSpPr txBox="1">
              <a:spLocks/>
            </p:cNvSpPr>
            <p:nvPr/>
          </p:nvSpPr>
          <p:spPr>
            <a:xfrm>
              <a:off x="81886" y="3999407"/>
              <a:ext cx="8946107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Patienten im EloKRd-Arm hatten etwas mehr TEAE, hauptsächlich Hämatotoxizität.</a:t>
              </a:r>
            </a:p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Die DSMM XVII-Studie ist die erste Studie, die einen Nutzen für den Zusatz von Elotuzumab</a:t>
              </a:r>
            </a:p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zu einer Erstlinienbehandlung zeigt. </a:t>
              </a:r>
            </a:p>
          </p:txBody>
        </p:sp>
      </p:grpSp>
      <p:sp>
        <p:nvSpPr>
          <p:cNvPr id="8" name="TextBox 30">
            <a:extLst>
              <a:ext uri="{FF2B5EF4-FFF2-40B4-BE49-F238E27FC236}">
                <a16:creationId xmlns:a16="http://schemas.microsoft.com/office/drawing/2014/main" id="{0742C3A8-321A-FB6B-0886-C0C82E9CB5EA}"/>
              </a:ext>
            </a:extLst>
          </p:cNvPr>
          <p:cNvSpPr txBox="1"/>
          <p:nvPr/>
        </p:nvSpPr>
        <p:spPr>
          <a:xfrm>
            <a:off x="0" y="4778432"/>
            <a:ext cx="91440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AML: </a:t>
            </a:r>
            <a:r>
              <a:rPr lang="en-US" sz="600" dirty="0" err="1"/>
              <a:t>akute</a:t>
            </a:r>
            <a:r>
              <a:rPr lang="en-US" sz="600" dirty="0"/>
              <a:t> </a:t>
            </a:r>
            <a:r>
              <a:rPr lang="en-US" sz="600" dirty="0" err="1"/>
              <a:t>myeloische</a:t>
            </a:r>
            <a:r>
              <a:rPr lang="en-US" sz="600" dirty="0"/>
              <a:t> </a:t>
            </a:r>
            <a:r>
              <a:rPr lang="en-US" sz="600" dirty="0" err="1"/>
              <a:t>Leukämie</a:t>
            </a:r>
            <a:r>
              <a:rPr lang="en-US" sz="600" dirty="0"/>
              <a:t>; COVID-19: Coronavirus Disease 2019; </a:t>
            </a:r>
            <a:r>
              <a:rPr lang="en-US" sz="600" dirty="0" err="1"/>
              <a:t>EloKRd</a:t>
            </a:r>
            <a:r>
              <a:rPr lang="en-US" sz="600" dirty="0"/>
              <a:t>: </a:t>
            </a:r>
            <a:r>
              <a:rPr lang="en-US" sz="600" dirty="0" err="1"/>
              <a:t>Elotuzumab</a:t>
            </a:r>
            <a:r>
              <a:rPr lang="en-US" sz="600" dirty="0"/>
              <a:t>, Carfilzomib, </a:t>
            </a:r>
            <a:r>
              <a:rPr lang="en-US" sz="600" dirty="0" err="1"/>
              <a:t>Lenalidomid</a:t>
            </a:r>
            <a:r>
              <a:rPr lang="en-US" sz="600" dirty="0"/>
              <a:t> und </a:t>
            </a:r>
            <a:r>
              <a:rPr lang="en-US" sz="600" dirty="0" err="1"/>
              <a:t>Dexamethason</a:t>
            </a:r>
            <a:r>
              <a:rPr lang="en-US" sz="600" dirty="0"/>
              <a:t>; MRD: </a:t>
            </a:r>
            <a:r>
              <a:rPr lang="en-US" sz="600" dirty="0" err="1"/>
              <a:t>minimale</a:t>
            </a:r>
            <a:r>
              <a:rPr lang="en-US" sz="600" dirty="0"/>
              <a:t> </a:t>
            </a:r>
            <a:r>
              <a:rPr lang="en-US" sz="600" dirty="0" err="1"/>
              <a:t>Resterkrankung</a:t>
            </a:r>
            <a:r>
              <a:rPr lang="en-US" sz="600" dirty="0"/>
              <a:t>; </a:t>
            </a:r>
            <a:r>
              <a:rPr lang="de-DE" sz="600" dirty="0"/>
              <a:t>NDMM: neu diagnostiziertes multiples Myelom; TEAE: therapiebedingtes unerwünschtes Ereignis; VGPR: sehr gute partielle Remission</a:t>
            </a:r>
            <a:r>
              <a:rPr lang="en-US" sz="600" dirty="0"/>
              <a:t>. *: </a:t>
            </a:r>
            <a:r>
              <a:rPr lang="de-DE" sz="600" dirty="0"/>
              <a:t>Ursachen für die beobachteten Todesfälle waren Infektionen (3), Krankheitsprogression (2), AML (1), kardiologisches Ereignis (1) und andere (3). </a:t>
            </a:r>
            <a:endParaRPr lang="en-US" sz="600" dirty="0"/>
          </a:p>
          <a:p>
            <a:r>
              <a:rPr lang="en-GB" sz="600" dirty="0">
                <a:hlinkClick r:id="rId4"/>
              </a:rPr>
              <a:t>NCT03948035</a:t>
            </a:r>
            <a:r>
              <a:rPr lang="en-GB" sz="600" dirty="0"/>
              <a:t>. </a:t>
            </a:r>
            <a:r>
              <a:rPr lang="en-US" sz="600" dirty="0">
                <a:hlinkClick r:id="rId5"/>
              </a:rPr>
              <a:t>Knop S et al. ASCO 2023, Abstract 8000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868EF47E-E3BB-3C18-D422-7556FE0453EA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err="1">
                <a:solidFill>
                  <a:srgbClr val="000000"/>
                </a:solidFill>
              </a:rPr>
              <a:t>EloKRd</a:t>
            </a:r>
            <a:r>
              <a:rPr lang="en-US" sz="2400" kern="0" dirty="0">
                <a:solidFill>
                  <a:srgbClr val="000000"/>
                </a:solidFill>
              </a:rPr>
              <a:t> vs. </a:t>
            </a:r>
            <a:r>
              <a:rPr lang="en-US" sz="2400" kern="0" dirty="0" err="1">
                <a:solidFill>
                  <a:srgbClr val="000000"/>
                </a:solidFill>
              </a:rPr>
              <a:t>KRd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bei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transplantationsgeeigneten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</a:rPr>
              <a:t>Patienten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kern="0" dirty="0" err="1">
                <a:solidFill>
                  <a:srgbClr val="000000"/>
                </a:solidFill>
              </a:rPr>
              <a:t>mit</a:t>
            </a:r>
            <a:r>
              <a:rPr lang="en-US" sz="1600" kern="0" dirty="0">
                <a:solidFill>
                  <a:srgbClr val="000000"/>
                </a:solidFill>
              </a:rPr>
              <a:t> NDMM (DSMM XVII, Phase-III-</a:t>
            </a:r>
            <a:r>
              <a:rPr lang="en-US" sz="1600" kern="0" dirty="0" err="1">
                <a:solidFill>
                  <a:srgbClr val="000000"/>
                </a:solidFill>
              </a:rPr>
              <a:t>Studie</a:t>
            </a:r>
            <a:r>
              <a:rPr lang="en-US" sz="1600" kern="0" dirty="0">
                <a:solidFill>
                  <a:srgbClr val="000000"/>
                </a:solidFill>
              </a:rPr>
              <a:t>)</a:t>
            </a:r>
            <a:endParaRPr lang="de-DE" sz="105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51216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/>
              <a:t>KPd als Erhaltungstherapie beim Hochrisiko-MM </a:t>
            </a:r>
            <a:br>
              <a:rPr lang="de-DE" dirty="0"/>
            </a:br>
            <a:r>
              <a:rPr lang="de-DE" sz="1600" dirty="0"/>
              <a:t>Ergebnisse einer Single-Center-Phase-II-Studie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964246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Studiendesign:</a:t>
            </a:r>
            <a:endParaRPr kumimoji="0" lang="de-A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2B0FF6D-580B-34CB-2F76-DD2F84C8E914}"/>
              </a:ext>
            </a:extLst>
          </p:cNvPr>
          <p:cNvSpPr txBox="1"/>
          <p:nvPr/>
        </p:nvSpPr>
        <p:spPr>
          <a:xfrm>
            <a:off x="316719" y="3779012"/>
            <a:ext cx="8424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/>
            <a:r>
              <a:rPr lang="de-DE" sz="1200" b="1" kern="0" dirty="0">
                <a:latin typeface="Arial"/>
              </a:rPr>
              <a:t>Ziel: </a:t>
            </a:r>
            <a:r>
              <a:rPr lang="de-DE" sz="1200" kern="0" dirty="0">
                <a:latin typeface="Arial"/>
              </a:rPr>
              <a:t>Bewertung der Sicherheit und Wirksamkeit einer Erhaltungstherapie mit KPd bei Patienten mit Hochrisiko-MM</a:t>
            </a:r>
          </a:p>
          <a:p>
            <a:pPr defTabSz="1219170"/>
            <a:endParaRPr lang="de-DE" sz="1200" kern="0" dirty="0">
              <a:latin typeface="Arial"/>
            </a:endParaRPr>
          </a:p>
          <a:p>
            <a:pPr defTabSz="1219170"/>
            <a:r>
              <a:rPr lang="de-DE" sz="1200" b="1" kern="0" dirty="0">
                <a:latin typeface="Arial"/>
              </a:rPr>
              <a:t>Primärer Endpunkt: </a:t>
            </a:r>
            <a:r>
              <a:rPr lang="de-DE" sz="1200" kern="0" dirty="0">
                <a:latin typeface="Arial"/>
              </a:rPr>
              <a:t>CR-Rate</a:t>
            </a:r>
          </a:p>
          <a:p>
            <a:pPr defTabSz="1219170"/>
            <a:r>
              <a:rPr lang="de-DE" sz="1200" b="1" kern="0" dirty="0">
                <a:latin typeface="Arial"/>
              </a:rPr>
              <a:t>Sekundäre Endpunkte: </a:t>
            </a:r>
            <a:r>
              <a:rPr lang="de-DE" sz="1200" kern="0" dirty="0">
                <a:latin typeface="Arial"/>
              </a:rPr>
              <a:t>PFS, bestes Ansprechen, ORR, DOR, OS, MRD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DDB053A-5C22-114E-5FD7-DED372D8B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8" y="1323207"/>
            <a:ext cx="2408162" cy="23444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64000" tIns="64000" rIns="64000" bIns="0" anchor="ctr" anchorCtr="0">
            <a:noAutofit/>
          </a:bodyPr>
          <a:lstStyle/>
          <a:p>
            <a:pPr algn="ctr" defTabSz="1219170" eaLnBrk="0" hangingPunct="0">
              <a:spcBef>
                <a:spcPts val="336"/>
              </a:spcBef>
              <a:buClr>
                <a:srgbClr val="FFFFFF"/>
              </a:buClr>
            </a:pPr>
            <a:r>
              <a:rPr lang="de-DE" sz="900" b="1" dirty="0">
                <a:solidFill>
                  <a:srgbClr val="000000"/>
                </a:solidFill>
                <a:latin typeface="Arial" charset="0"/>
              </a:rPr>
              <a:t>n = 29 </a:t>
            </a:r>
          </a:p>
          <a:p>
            <a:pPr algn="ctr" defTabSz="1219170" eaLnBrk="0" hangingPunct="0">
              <a:spcBef>
                <a:spcPts val="336"/>
              </a:spcBef>
              <a:buClr>
                <a:srgbClr val="FFFFFF"/>
              </a:buClr>
            </a:pPr>
            <a:r>
              <a:rPr lang="de-DE" sz="900" b="1" dirty="0">
                <a:solidFill>
                  <a:srgbClr val="000000"/>
                </a:solidFill>
                <a:latin typeface="Arial" charset="0"/>
              </a:rPr>
              <a:t>(3 für Safety Run-in-Phase, danach weitere 26)</a:t>
            </a:r>
          </a:p>
          <a:p>
            <a:pPr defTabSz="1219170" eaLnBrk="0" hangingPunct="0">
              <a:spcBef>
                <a:spcPts val="336"/>
              </a:spcBef>
              <a:buClr>
                <a:srgbClr val="FFFFFF"/>
              </a:buClr>
            </a:pPr>
            <a:endParaRPr lang="de-DE" sz="200" b="1" dirty="0">
              <a:solidFill>
                <a:srgbClr val="000000"/>
              </a:solidFill>
              <a:latin typeface="Arial" charset="0"/>
            </a:endParaRPr>
          </a:p>
          <a:p>
            <a:pPr defTabSz="1219170" eaLnBrk="0" hangingPunct="0">
              <a:spcBef>
                <a:spcPts val="336"/>
              </a:spcBef>
              <a:buClr>
                <a:srgbClr val="FFFFFF"/>
              </a:buClr>
            </a:pPr>
            <a:r>
              <a:rPr lang="de-DE" sz="900" b="1" dirty="0">
                <a:solidFill>
                  <a:srgbClr val="000000"/>
                </a:solidFill>
                <a:latin typeface="Arial" charset="0"/>
              </a:rPr>
              <a:t>Einschlusskriterien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NDMM-Patienten mit ≥ PR nach ASZT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Alter ≥ 18 Jahre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ECOG ≤ 1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Hochrisiko-Erkrankung:</a:t>
            </a:r>
          </a:p>
          <a:p>
            <a:pPr marL="449263" lvl="1" indent="-182563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del(17p), t(4;14), t(14;16), t(14;20)*</a:t>
            </a:r>
          </a:p>
          <a:p>
            <a:pPr marL="449263" lvl="1" indent="-182563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Plasmazellleukämie zum Zeitpunkt der Diagnosestellung mit ≥ 20 % zirkulierenden Plasmazellen im peripheren Blut (pPCL)</a:t>
            </a:r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6C9092DC-261C-5831-0558-E9C37D61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643" y="1326836"/>
            <a:ext cx="3866460" cy="2344487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2412" tIns="51207" rIns="102412" bIns="51207" anchor="ctr"/>
          <a:lstStyle/>
          <a:p>
            <a:pPr marL="316073" indent="-316073" algn="ctr" defTabSz="1219170">
              <a:tabLst>
                <a:tab pos="316073" algn="l"/>
              </a:tabLst>
              <a:defRPr/>
            </a:pPr>
            <a:endParaRPr lang="en-GB" sz="11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b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Carfilzomib</a:t>
            </a: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20/56 mg/m</a:t>
            </a:r>
            <a:r>
              <a:rPr lang="en-GB" sz="1100" baseline="300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2</a:t>
            </a: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110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i.v.</a:t>
            </a: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an Tag 1, 8 und 15</a:t>
            </a:r>
          </a:p>
          <a:p>
            <a:pPr marL="316073" indent="-316073" algn="ctr" defTabSz="1219170">
              <a:tabLst>
                <a:tab pos="316073" algn="l"/>
              </a:tabLst>
              <a:defRPr/>
            </a:pPr>
            <a:endParaRPr lang="en-GB" sz="11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b="1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Pomalidomid</a:t>
            </a:r>
            <a:endParaRPr lang="en-GB" sz="1100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2 mg </a:t>
            </a:r>
            <a:r>
              <a:rPr lang="en-GB" sz="110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p.o.</a:t>
            </a: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110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täglich</a:t>
            </a: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an Tag 1–21</a:t>
            </a:r>
          </a:p>
          <a:p>
            <a:pPr marL="316073" indent="-316073" algn="ctr" defTabSz="1219170">
              <a:tabLst>
                <a:tab pos="316073" algn="l"/>
              </a:tabLst>
              <a:defRPr/>
            </a:pPr>
            <a:endParaRPr lang="en-GB" sz="1100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b="1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Dexamethason</a:t>
            </a:r>
            <a:endParaRPr lang="en-GB" sz="1100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40 mg </a:t>
            </a:r>
            <a:r>
              <a:rPr lang="en-GB" sz="110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p.o.</a:t>
            </a: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110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täglich</a:t>
            </a:r>
            <a:r>
              <a:rPr lang="en-GB" sz="11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an Tag 1, 8, 15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C1B976E-DC23-02DF-0891-FE62F31315BB}"/>
              </a:ext>
            </a:extLst>
          </p:cNvPr>
          <p:cNvSpPr/>
          <p:nvPr/>
        </p:nvSpPr>
        <p:spPr>
          <a:xfrm>
            <a:off x="0" y="4682356"/>
            <a:ext cx="91440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NZ" sz="600"/>
              <a:t>* </a:t>
            </a:r>
            <a:r>
              <a:rPr lang="en-NZ" sz="600" err="1"/>
              <a:t>Bestimmt</a:t>
            </a:r>
            <a:r>
              <a:rPr lang="en-NZ" sz="600"/>
              <a:t> </a:t>
            </a:r>
            <a:r>
              <a:rPr lang="en-NZ" sz="600" err="1"/>
              <a:t>mittels</a:t>
            </a:r>
            <a:r>
              <a:rPr lang="en-NZ" sz="600"/>
              <a:t> FISH </a:t>
            </a:r>
            <a:r>
              <a:rPr lang="en-NZ" sz="600" err="1"/>
              <a:t>oder</a:t>
            </a:r>
            <a:r>
              <a:rPr lang="en-NZ" sz="600"/>
              <a:t> </a:t>
            </a:r>
            <a:r>
              <a:rPr lang="en-NZ" sz="600" err="1"/>
              <a:t>Zytogenetik</a:t>
            </a:r>
            <a:r>
              <a:rPr lang="en-NZ" sz="600"/>
              <a:t>.</a:t>
            </a:r>
          </a:p>
          <a:p>
            <a:r>
              <a:rPr lang="de-DE" sz="600"/>
              <a:t>ASZT: autologe Stammzelltransplantation; CR: komplette Remission; DOR: Dauer des Ansprechens; ECOG: Eastern </a:t>
            </a:r>
            <a:r>
              <a:rPr lang="de-DE" sz="600" err="1"/>
              <a:t>Cooperative</a:t>
            </a:r>
            <a:r>
              <a:rPr lang="de-DE" sz="600"/>
              <a:t> </a:t>
            </a:r>
            <a:r>
              <a:rPr lang="de-DE" sz="600" err="1"/>
              <a:t>Oncology</a:t>
            </a:r>
            <a:r>
              <a:rPr lang="de-DE" sz="600"/>
              <a:t> Group; FISH: Fluoreszenz-in-situ-Hybridisierung; </a:t>
            </a:r>
            <a:r>
              <a:rPr lang="de-DE" sz="600" err="1"/>
              <a:t>KPd</a:t>
            </a:r>
            <a:r>
              <a:rPr lang="de-DE" sz="600"/>
              <a:t>: </a:t>
            </a:r>
            <a:r>
              <a:rPr lang="de-DE" sz="600" err="1"/>
              <a:t>Carfilzomib</a:t>
            </a:r>
            <a:r>
              <a:rPr lang="de-DE" sz="600"/>
              <a:t>, </a:t>
            </a:r>
            <a:r>
              <a:rPr lang="de-DE" sz="600" err="1"/>
              <a:t>Pomalidomid</a:t>
            </a:r>
            <a:r>
              <a:rPr lang="de-DE" sz="600"/>
              <a:t> und Dexamethason; </a:t>
            </a:r>
            <a:r>
              <a:rPr lang="de-DE" sz="600" err="1"/>
              <a:t>i.v.</a:t>
            </a:r>
            <a:r>
              <a:rPr lang="de-DE" sz="600"/>
              <a:t>: intravenös; </a:t>
            </a:r>
            <a:br>
              <a:rPr lang="de-DE" sz="600"/>
            </a:br>
            <a:r>
              <a:rPr lang="de-DE" sz="600"/>
              <a:t>MM: multiples Myelom; MRD: minimale Resterkrankung; NDMM: neu diagnostiziertes multiples Myelom; ORR: Gesamtansprechrate; OS: Gesamtüberleben; PD: Krankheitsprogression; PFS: progressionsfreies Überleben; </a:t>
            </a:r>
            <a:r>
              <a:rPr lang="de-DE" sz="600" err="1"/>
              <a:t>p.o</a:t>
            </a:r>
            <a:r>
              <a:rPr lang="de-DE" sz="600"/>
              <a:t>.: peroral; PR: partielle Remission.</a:t>
            </a:r>
            <a:endParaRPr lang="en-NZ" sz="600"/>
          </a:p>
          <a:p>
            <a:r>
              <a:rPr lang="en-NZ" sz="600">
                <a:hlinkClick r:id="rId4"/>
              </a:rPr>
              <a:t>NCT03756896.</a:t>
            </a:r>
            <a:r>
              <a:rPr lang="en-NZ" sz="600"/>
              <a:t> </a:t>
            </a:r>
            <a:r>
              <a:rPr lang="en-NZ" sz="600">
                <a:hlinkClick r:id="rId5"/>
              </a:rPr>
              <a:t>Nooka AK et al. ASCO 2023; Abstract 8001</a:t>
            </a:r>
            <a:r>
              <a:rPr lang="de-DE" sz="600">
                <a:solidFill>
                  <a:srgbClr val="000000"/>
                </a:solidFill>
                <a:latin typeface="Arial"/>
                <a:hlinkClick r:id="rId5"/>
              </a:rPr>
              <a:t>.</a:t>
            </a:r>
            <a:endParaRPr lang="en-NZ" sz="600"/>
          </a:p>
        </p:txBody>
      </p:sp>
      <p:sp>
        <p:nvSpPr>
          <p:cNvPr id="2" name="Rounded Rectangle 32">
            <a:extLst>
              <a:ext uri="{FF2B5EF4-FFF2-40B4-BE49-F238E27FC236}">
                <a16:creationId xmlns:a16="http://schemas.microsoft.com/office/drawing/2014/main" id="{3EEC26FE-0171-C183-6FDD-F32A737E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643" y="1323207"/>
            <a:ext cx="3866460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KPd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Zyklen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à 28 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Tage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bis PD 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oder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inakzeptabler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Toxizität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endParaRPr kumimoji="0" lang="en-GB" sz="1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Gerade Verbindung mit Pfeil 270">
            <a:extLst>
              <a:ext uri="{FF2B5EF4-FFF2-40B4-BE49-F238E27FC236}">
                <a16:creationId xmlns:a16="http://schemas.microsoft.com/office/drawing/2014/main" id="{B8EB8001-EE64-C4C8-5360-CDC90F68826D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 bwMode="auto">
          <a:xfrm>
            <a:off x="2804160" y="2495450"/>
            <a:ext cx="569483" cy="36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1617688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err="1"/>
              <a:t>KPd</a:t>
            </a:r>
            <a:r>
              <a:rPr lang="de-DE"/>
              <a:t> als Erhaltungstherapie beim Hochrisiko-MM </a:t>
            </a:r>
            <a:br>
              <a:rPr lang="de-DE"/>
            </a:br>
            <a:r>
              <a:rPr lang="de-DE" sz="1600"/>
              <a:t>Ergebnisse einer Single-Center-Phase-II-Studie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C1B976E-DC23-02DF-0891-FE62F31315BB}"/>
              </a:ext>
            </a:extLst>
          </p:cNvPr>
          <p:cNvSpPr/>
          <p:nvPr/>
        </p:nvSpPr>
        <p:spPr>
          <a:xfrm>
            <a:off x="0" y="4682356"/>
            <a:ext cx="91440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NZ" sz="600"/>
              <a:t>* </a:t>
            </a:r>
            <a:r>
              <a:rPr lang="en-NZ" sz="600" err="1"/>
              <a:t>Bestimmt</a:t>
            </a:r>
            <a:r>
              <a:rPr lang="en-NZ" sz="600"/>
              <a:t> </a:t>
            </a:r>
            <a:r>
              <a:rPr lang="en-NZ" sz="600" err="1"/>
              <a:t>mittels</a:t>
            </a:r>
            <a:r>
              <a:rPr lang="en-NZ" sz="600"/>
              <a:t> FISH </a:t>
            </a:r>
            <a:r>
              <a:rPr lang="en-NZ" sz="600" err="1"/>
              <a:t>oder</a:t>
            </a:r>
            <a:r>
              <a:rPr lang="en-NZ" sz="600"/>
              <a:t> </a:t>
            </a:r>
            <a:r>
              <a:rPr lang="en-NZ" sz="600" err="1"/>
              <a:t>Zytogenetik</a:t>
            </a:r>
            <a:r>
              <a:rPr lang="en-NZ" sz="600"/>
              <a:t>.</a:t>
            </a:r>
          </a:p>
          <a:p>
            <a:r>
              <a:rPr lang="de-DE" sz="600"/>
              <a:t>ASZT: autologe Stammzelltransplantation; FISH: Fluoreszenz-in-situ-Hybridisierung; </a:t>
            </a:r>
            <a:r>
              <a:rPr lang="de-DE" sz="600" err="1"/>
              <a:t>KPd</a:t>
            </a:r>
            <a:r>
              <a:rPr lang="de-DE" sz="600"/>
              <a:t>: </a:t>
            </a:r>
            <a:r>
              <a:rPr lang="de-DE" sz="600" err="1"/>
              <a:t>Carfilzomib</a:t>
            </a:r>
            <a:r>
              <a:rPr lang="de-DE" sz="600"/>
              <a:t>, </a:t>
            </a:r>
            <a:r>
              <a:rPr lang="de-DE" sz="600" err="1"/>
              <a:t>Pomalidomid</a:t>
            </a:r>
            <a:r>
              <a:rPr lang="de-DE" sz="600"/>
              <a:t> und Dexamethason; HRCA: </a:t>
            </a:r>
            <a:r>
              <a:rPr lang="en-NZ" sz="600" err="1"/>
              <a:t>Hochrisiko</a:t>
            </a:r>
            <a:r>
              <a:rPr lang="en-NZ" sz="600"/>
              <a:t> </a:t>
            </a:r>
            <a:r>
              <a:rPr lang="en-NZ" sz="600" err="1"/>
              <a:t>zytogenetische</a:t>
            </a:r>
            <a:r>
              <a:rPr lang="en-NZ" sz="600"/>
              <a:t> </a:t>
            </a:r>
            <a:r>
              <a:rPr lang="en-NZ" sz="600" err="1"/>
              <a:t>Anomalien</a:t>
            </a:r>
            <a:r>
              <a:rPr lang="de-DE" sz="600"/>
              <a:t>; MM: multiples Myelom; </a:t>
            </a:r>
            <a:r>
              <a:rPr lang="de-DE" sz="600" err="1"/>
              <a:t>pPCL</a:t>
            </a:r>
            <a:r>
              <a:rPr lang="de-DE" sz="600"/>
              <a:t>: primäre Plasmazellleukämie; </a:t>
            </a:r>
            <a:br>
              <a:rPr lang="de-DE" sz="600"/>
            </a:br>
            <a:r>
              <a:rPr lang="de-DE" sz="600"/>
              <a:t>R-ISS: </a:t>
            </a:r>
            <a:r>
              <a:rPr kumimoji="0" lang="de-DE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Revised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International </a:t>
            </a:r>
            <a:r>
              <a:rPr kumimoji="0" lang="de-DE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Staging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</a:t>
            </a:r>
            <a:r>
              <a:rPr lang="de-DE" sz="600"/>
              <a:t>.</a:t>
            </a:r>
            <a:endParaRPr lang="en-NZ" sz="600"/>
          </a:p>
          <a:p>
            <a:r>
              <a:rPr lang="en-NZ" sz="600">
                <a:hlinkClick r:id="rId4"/>
              </a:rPr>
              <a:t>NCT03756896.</a:t>
            </a:r>
            <a:r>
              <a:rPr lang="en-NZ" sz="600"/>
              <a:t> </a:t>
            </a:r>
            <a:r>
              <a:rPr lang="en-NZ" sz="600">
                <a:hlinkClick r:id="rId5"/>
              </a:rPr>
              <a:t>Nooka AK et al. ASCO 2023; Abstract 8001</a:t>
            </a:r>
            <a:r>
              <a:rPr lang="de-DE" sz="600">
                <a:solidFill>
                  <a:srgbClr val="000000"/>
                </a:solidFill>
                <a:latin typeface="Arial"/>
                <a:hlinkClick r:id="rId5"/>
              </a:rPr>
              <a:t>.</a:t>
            </a:r>
            <a:endParaRPr lang="en-NZ" sz="60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A9D9CA-0EA4-C803-9D63-79467661D031}"/>
              </a:ext>
            </a:extLst>
          </p:cNvPr>
          <p:cNvGraphicFramePr>
            <a:graphicFrameLocks noGrp="1"/>
          </p:cNvGraphicFramePr>
          <p:nvPr/>
        </p:nvGraphicFramePr>
        <p:xfrm>
          <a:off x="395998" y="1632742"/>
          <a:ext cx="381656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567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/>
                        <a:t>Ausgangsmerkmale der Patienten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err="1"/>
                        <a:t>KPd</a:t>
                      </a:r>
                      <a:endParaRPr lang="de-DE" sz="1000"/>
                    </a:p>
                    <a:p>
                      <a:pPr algn="ctr"/>
                      <a:r>
                        <a:rPr lang="de-DE" sz="1000"/>
                        <a:t>(n = 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Medianes Alter, Jahre [Spanne]</a:t>
                      </a:r>
                      <a:endParaRPr lang="de-DE" sz="10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60 [46–75]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Männlich,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58,6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5988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Afroamerikanisch,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58,6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144024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R-ISS 3,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65,5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43918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Mediane Zeit bis zum Studieneinschluss, Monate [Spanne]</a:t>
                      </a:r>
                    </a:p>
                    <a:p>
                      <a:r>
                        <a:rPr lang="de-DE" sz="1000" b="0"/>
                        <a:t>   ab Diagnose</a:t>
                      </a:r>
                    </a:p>
                    <a:p>
                      <a:r>
                        <a:rPr lang="de-DE" sz="1000" b="0"/>
                        <a:t>   ab ASZT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9,3 [6,08–12,42]</a:t>
                      </a:r>
                    </a:p>
                    <a:p>
                      <a:pPr algn="ctr"/>
                      <a:r>
                        <a:rPr lang="de-DE" sz="1000" dirty="0"/>
                        <a:t>2,89 [2–8,51]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754103E9-125E-C2EB-F74A-DC1C7F68AD07}"/>
              </a:ext>
            </a:extLst>
          </p:cNvPr>
          <p:cNvSpPr/>
          <p:nvPr/>
        </p:nvSpPr>
        <p:spPr bwMode="auto">
          <a:xfrm>
            <a:off x="327131" y="1196594"/>
            <a:ext cx="346441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Ausgewählte Patientencharakteristika:</a:t>
            </a:r>
            <a:endParaRPr kumimoji="0" lang="de-A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9E40017-E5D2-6582-D645-37B15330476E}"/>
              </a:ext>
            </a:extLst>
          </p:cNvPr>
          <p:cNvGraphicFramePr>
            <a:graphicFrameLocks noGrp="1"/>
          </p:cNvGraphicFramePr>
          <p:nvPr/>
        </p:nvGraphicFramePr>
        <p:xfrm>
          <a:off x="4800358" y="1632742"/>
          <a:ext cx="381722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98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 dirty="0"/>
                        <a:t>Ausgangsmerkmale der Patienten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err="1"/>
                        <a:t>KPd</a:t>
                      </a:r>
                      <a:endParaRPr lang="de-DE" sz="1000"/>
                    </a:p>
                    <a:p>
                      <a:pPr algn="ctr"/>
                      <a:r>
                        <a:rPr lang="de-DE" sz="1000"/>
                        <a:t>(n = 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Patienten mit Hochrisiko-MM, %</a:t>
                      </a:r>
                    </a:p>
                    <a:p>
                      <a:r>
                        <a:rPr lang="de-DE" sz="1000" b="0" dirty="0"/>
                        <a:t>   t(4;14)*</a:t>
                      </a:r>
                    </a:p>
                    <a:p>
                      <a:r>
                        <a:rPr lang="de-DE" sz="1000" b="0" dirty="0"/>
                        <a:t>   t(14;16)*</a:t>
                      </a:r>
                    </a:p>
                    <a:p>
                      <a:r>
                        <a:rPr lang="de-DE" sz="1000" b="0" dirty="0"/>
                        <a:t>   del17*</a:t>
                      </a:r>
                    </a:p>
                    <a:p>
                      <a:r>
                        <a:rPr lang="de-DE" sz="1000" b="0" dirty="0"/>
                        <a:t>   HRCA ≥ 2*</a:t>
                      </a:r>
                    </a:p>
                    <a:p>
                      <a:r>
                        <a:rPr lang="de-DE" sz="1000" b="0" dirty="0"/>
                        <a:t>      Anteil unter kaukasischen Patienten</a:t>
                      </a:r>
                    </a:p>
                    <a:p>
                      <a:r>
                        <a:rPr lang="de-DE" sz="1000" b="0" dirty="0"/>
                        <a:t>      Anteil unter afroamerikanischen Patienten</a:t>
                      </a:r>
                    </a:p>
                    <a:p>
                      <a:r>
                        <a:rPr lang="de-DE" sz="1000" b="0" dirty="0"/>
                        <a:t>   pPCL mit ≥ 20 % zirkulierenden Plasma-</a:t>
                      </a:r>
                    </a:p>
                    <a:p>
                      <a:r>
                        <a:rPr lang="de-DE" sz="1000" b="0" dirty="0"/>
                        <a:t>   zellen im peripheren Blut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27,6</a:t>
                      </a:r>
                    </a:p>
                    <a:p>
                      <a:pPr algn="ctr"/>
                      <a:r>
                        <a:rPr lang="de-DE" sz="1000" dirty="0"/>
                        <a:t>17,2</a:t>
                      </a:r>
                    </a:p>
                    <a:p>
                      <a:pPr algn="ctr"/>
                      <a:r>
                        <a:rPr lang="de-DE" sz="1000" dirty="0"/>
                        <a:t>58,6</a:t>
                      </a:r>
                    </a:p>
                    <a:p>
                      <a:pPr algn="ctr"/>
                      <a:r>
                        <a:rPr lang="de-DE" sz="1000" dirty="0"/>
                        <a:t>58,6</a:t>
                      </a:r>
                    </a:p>
                    <a:p>
                      <a:pPr algn="ctr"/>
                      <a:r>
                        <a:rPr lang="de-DE" sz="1000" dirty="0"/>
                        <a:t>54,5</a:t>
                      </a:r>
                    </a:p>
                    <a:p>
                      <a:pPr algn="ctr"/>
                      <a:r>
                        <a:rPr lang="de-DE" sz="1000" dirty="0"/>
                        <a:t>64,7</a:t>
                      </a:r>
                    </a:p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0C7D6156-F29D-5091-CADB-BB8C0CB3B73C}"/>
              </a:ext>
            </a:extLst>
          </p:cNvPr>
          <p:cNvSpPr/>
          <p:nvPr/>
        </p:nvSpPr>
        <p:spPr bwMode="auto">
          <a:xfrm>
            <a:off x="4731491" y="1196594"/>
            <a:ext cx="152638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Hochrisiko-MM:</a:t>
            </a:r>
            <a:endParaRPr kumimoji="0" lang="de-A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32771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err="1"/>
              <a:t>KPd</a:t>
            </a:r>
            <a:r>
              <a:rPr lang="de-DE"/>
              <a:t> als Erhaltungstherapie beim Hochrisiko-MM </a:t>
            </a:r>
            <a:br>
              <a:rPr lang="de-DE"/>
            </a:br>
            <a:r>
              <a:rPr lang="de-DE" sz="1600"/>
              <a:t>Ergebnisse einer Single-Center-Phase-II-Studie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C1B976E-DC23-02DF-0891-FE62F31315BB}"/>
              </a:ext>
            </a:extLst>
          </p:cNvPr>
          <p:cNvSpPr/>
          <p:nvPr/>
        </p:nvSpPr>
        <p:spPr>
          <a:xfrm>
            <a:off x="0" y="4774689"/>
            <a:ext cx="91440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/>
              <a:t>CR: komplette Remission; </a:t>
            </a:r>
            <a:r>
              <a:rPr lang="de-DE" sz="600" err="1"/>
              <a:t>KPd</a:t>
            </a:r>
            <a:r>
              <a:rPr lang="de-DE" sz="600"/>
              <a:t>: </a:t>
            </a:r>
            <a:r>
              <a:rPr lang="de-DE" sz="600" err="1"/>
              <a:t>Carfilzomib</a:t>
            </a:r>
            <a:r>
              <a:rPr lang="de-DE" sz="600"/>
              <a:t>, </a:t>
            </a:r>
            <a:r>
              <a:rPr lang="de-DE" sz="600" err="1"/>
              <a:t>Pomalidomid</a:t>
            </a:r>
            <a:r>
              <a:rPr lang="de-DE" sz="600"/>
              <a:t> und Dexamethason; HRCA: </a:t>
            </a:r>
            <a:r>
              <a:rPr lang="en-NZ" sz="600" err="1"/>
              <a:t>Hochrisiko</a:t>
            </a:r>
            <a:r>
              <a:rPr lang="en-NZ" sz="600"/>
              <a:t> </a:t>
            </a:r>
            <a:r>
              <a:rPr lang="en-NZ" sz="600" err="1"/>
              <a:t>zytogenetische</a:t>
            </a:r>
            <a:r>
              <a:rPr lang="en-NZ" sz="600"/>
              <a:t> </a:t>
            </a:r>
            <a:r>
              <a:rPr lang="en-NZ" sz="600" err="1"/>
              <a:t>Anomalien</a:t>
            </a:r>
            <a:r>
              <a:rPr lang="de-DE" sz="600"/>
              <a:t>; KI: Konfidenzintervall; MM: multiples Myelom; MRD: minimale Resterkrankung; OS: Gesamtüberleben; </a:t>
            </a:r>
            <a:br>
              <a:rPr lang="de-DE" sz="600"/>
            </a:br>
            <a:r>
              <a:rPr lang="de-DE" sz="600"/>
              <a:t>PFS: progressionsfreies Überleben; R-ISS: </a:t>
            </a:r>
            <a:r>
              <a:rPr kumimoji="0" lang="de-DE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Revised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International </a:t>
            </a:r>
            <a:r>
              <a:rPr kumimoji="0" lang="de-DE" sz="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Staging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System; VGPR: </a:t>
            </a:r>
            <a:r>
              <a:rPr lang="en-NZ" sz="600" err="1"/>
              <a:t>sehr</a:t>
            </a:r>
            <a:r>
              <a:rPr lang="en-NZ" sz="600"/>
              <a:t> </a:t>
            </a:r>
            <a:r>
              <a:rPr lang="en-NZ" sz="600" err="1"/>
              <a:t>gute</a:t>
            </a:r>
            <a:r>
              <a:rPr lang="en-NZ" sz="600"/>
              <a:t> </a:t>
            </a:r>
            <a:r>
              <a:rPr lang="en-NZ" sz="600" err="1"/>
              <a:t>partielle</a:t>
            </a:r>
            <a:r>
              <a:rPr lang="en-NZ" sz="600"/>
              <a:t> Remission</a:t>
            </a:r>
            <a:r>
              <a:rPr lang="de-DE" sz="600"/>
              <a:t>.</a:t>
            </a:r>
            <a:endParaRPr lang="en-NZ" sz="600"/>
          </a:p>
          <a:p>
            <a:r>
              <a:rPr lang="en-NZ" sz="600">
                <a:hlinkClick r:id="rId4"/>
              </a:rPr>
              <a:t>NCT03756896.</a:t>
            </a:r>
            <a:r>
              <a:rPr lang="en-NZ" sz="600"/>
              <a:t> </a:t>
            </a:r>
            <a:r>
              <a:rPr lang="en-NZ" sz="600">
                <a:hlinkClick r:id="rId5"/>
              </a:rPr>
              <a:t>Nooka AK et al. ASCO 2023; Abstract 8001</a:t>
            </a:r>
            <a:r>
              <a:rPr lang="de-DE" sz="600">
                <a:solidFill>
                  <a:srgbClr val="000000"/>
                </a:solidFill>
                <a:latin typeface="Arial"/>
                <a:hlinkClick r:id="rId5"/>
              </a:rPr>
              <a:t>.</a:t>
            </a:r>
            <a:endParaRPr lang="en-NZ" sz="60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A9D9CA-0EA4-C803-9D63-79467661D031}"/>
              </a:ext>
            </a:extLst>
          </p:cNvPr>
          <p:cNvGraphicFramePr>
            <a:graphicFrameLocks noGrp="1"/>
          </p:cNvGraphicFramePr>
          <p:nvPr/>
        </p:nvGraphicFramePr>
        <p:xfrm>
          <a:off x="395998" y="1632742"/>
          <a:ext cx="391158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err="1"/>
                        <a:t>KPd</a:t>
                      </a:r>
                      <a:endParaRPr lang="de-DE" sz="1000"/>
                    </a:p>
                    <a:p>
                      <a:pPr algn="ctr"/>
                      <a:r>
                        <a:rPr lang="de-DE" sz="1000"/>
                        <a:t>(n = 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Ansprechrate, % (zu Studienbeginn vs. im Studienverlauf)</a:t>
                      </a:r>
                    </a:p>
                    <a:p>
                      <a:r>
                        <a:rPr lang="de-DE" sz="1000" b="0"/>
                        <a:t>   ≥ CR</a:t>
                      </a:r>
                    </a:p>
                    <a:p>
                      <a:r>
                        <a:rPr lang="de-DE" sz="1000" b="0"/>
                        <a:t>   ≥ VGPR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24,1 vs. 79,3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68,9 vs. 100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8353612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Mediane Zeit bis zum besten Ansprechen, Monate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2,07 [1,22–14,26]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90671117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MRD-Status*, %</a:t>
                      </a:r>
                    </a:p>
                    <a:p>
                      <a:r>
                        <a:rPr lang="de-DE" sz="1000" b="0" dirty="0"/>
                        <a:t>   MRD &lt; 10</a:t>
                      </a:r>
                      <a:r>
                        <a:rPr lang="de-DE" sz="1000" b="0" baseline="30000" dirty="0"/>
                        <a:t>-5</a:t>
                      </a:r>
                    </a:p>
                    <a:p>
                      <a:r>
                        <a:rPr lang="de-DE" sz="1000" b="0" dirty="0"/>
                        <a:t>   MRD &lt; 10</a:t>
                      </a:r>
                      <a:r>
                        <a:rPr lang="de-DE" sz="1000" b="0" baseline="30000" dirty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80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53,3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71282930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754103E9-125E-C2EB-F74A-DC1C7F68AD07}"/>
              </a:ext>
            </a:extLst>
          </p:cNvPr>
          <p:cNvSpPr/>
          <p:nvPr/>
        </p:nvSpPr>
        <p:spPr bwMode="auto">
          <a:xfrm>
            <a:off x="327131" y="1196594"/>
            <a:ext cx="121860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Ansprechen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0B216AE-7E12-FBBF-FB18-D3EE6352EDE3}"/>
              </a:ext>
            </a:extLst>
          </p:cNvPr>
          <p:cNvGraphicFramePr>
            <a:graphicFrameLocks noGrp="1"/>
          </p:cNvGraphicFramePr>
          <p:nvPr/>
        </p:nvGraphicFramePr>
        <p:xfrm>
          <a:off x="4800358" y="1632742"/>
          <a:ext cx="3817222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567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err="1"/>
                        <a:t>KPd</a:t>
                      </a:r>
                      <a:endParaRPr lang="de-DE" sz="1000"/>
                    </a:p>
                    <a:p>
                      <a:pPr algn="ctr"/>
                      <a:r>
                        <a:rPr lang="de-DE" sz="1000"/>
                        <a:t>(n = 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3-Jahres-PFS, % (95 % 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/>
                        <a:t>63,2 (38,3–80,3)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/>
                        <a:t>3-Jahres-OS, % (95 % 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/>
                        <a:t>72,4 (44,2–88,0)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767102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3BF7FB15-C709-980D-BA5E-F9EBD3438591}"/>
              </a:ext>
            </a:extLst>
          </p:cNvPr>
          <p:cNvSpPr/>
          <p:nvPr/>
        </p:nvSpPr>
        <p:spPr bwMode="auto">
          <a:xfrm>
            <a:off x="4731491" y="1196594"/>
            <a:ext cx="4078361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Überleben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(medianes Follow-up: 25,8 Monate)</a:t>
            </a:r>
            <a:endParaRPr kumimoji="0" lang="de-AT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B5EA545-B031-7326-C5A0-EDE1B17D2E5E}"/>
              </a:ext>
            </a:extLst>
          </p:cNvPr>
          <p:cNvSpPr txBox="1"/>
          <p:nvPr/>
        </p:nvSpPr>
        <p:spPr>
          <a:xfrm>
            <a:off x="4800358" y="2552730"/>
            <a:ext cx="394764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000" kern="0" dirty="0">
                <a:solidFill>
                  <a:srgbClr val="000000"/>
                </a:solidFill>
                <a:cs typeface="Lucida Sans Unicode"/>
              </a:rPr>
              <a:t>HRCA ≥ 2 war ein unabhängiger Prädiktor für Progression und Tod.</a:t>
            </a:r>
          </a:p>
          <a:p>
            <a:pPr marL="171450" indent="-171450" defTabSz="685800">
              <a:spcAft>
                <a:spcPts val="600"/>
              </a:spcAft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000" kern="0" dirty="0">
                <a:solidFill>
                  <a:srgbClr val="000000"/>
                </a:solidFill>
                <a:cs typeface="Lucida Sans Unicode"/>
              </a:rPr>
              <a:t>R-ISS hatte keinen statistisch signifikanten Einfluss.</a:t>
            </a:r>
          </a:p>
          <a:p>
            <a:pPr marL="171450" indent="-171450" defTabSz="685800">
              <a:spcAft>
                <a:spcPts val="600"/>
              </a:spcAft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000" kern="0" dirty="0">
                <a:solidFill>
                  <a:srgbClr val="000000"/>
                </a:solidFill>
                <a:cs typeface="Lucida Sans Unicode"/>
              </a:rPr>
              <a:t>Das 3-Jahres-PFS unterschied sich nicht signifikant zwischen Patienten unterschiedlicher ethnischer Zugehörigkeit, das 3-Jahres-OS dagegen schon (p</a:t>
            </a:r>
            <a:r>
              <a:rPr lang="de-DE" sz="1000" kern="0" baseline="-25000" dirty="0">
                <a:solidFill>
                  <a:srgbClr val="000000"/>
                </a:solidFill>
                <a:cs typeface="Lucida Sans Unicode"/>
              </a:rPr>
              <a:t>log rank</a:t>
            </a:r>
            <a:r>
              <a:rPr lang="de-DE" sz="1000" kern="0" dirty="0">
                <a:solidFill>
                  <a:srgbClr val="000000"/>
                </a:solidFill>
                <a:cs typeface="Lucida Sans Unicode"/>
              </a:rPr>
              <a:t> = 0,05):</a:t>
            </a:r>
          </a:p>
          <a:p>
            <a:pPr marL="628650" lvl="1" indent="-171450" defTabSz="685800"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000" kern="0" dirty="0">
                <a:solidFill>
                  <a:srgbClr val="000000"/>
                </a:solidFill>
                <a:cs typeface="Lucida Sans Unicode"/>
              </a:rPr>
              <a:t>Kaukasische Patient:innen: 85,7 (33,4–97,9)</a:t>
            </a:r>
          </a:p>
          <a:p>
            <a:pPr marL="628650" lvl="1" indent="-171450" defTabSz="685800">
              <a:spcAft>
                <a:spcPts val="600"/>
              </a:spcAft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000" kern="0" dirty="0">
                <a:solidFill>
                  <a:srgbClr val="000000"/>
                </a:solidFill>
                <a:cs typeface="Lucida Sans Unicode"/>
              </a:rPr>
              <a:t>Afroamerikanische Patient:innen: </a:t>
            </a:r>
            <a:r>
              <a:rPr lang="de-DE" sz="1000" dirty="0"/>
              <a:t>61,1 (23,1–84,7)</a:t>
            </a:r>
            <a:endParaRPr lang="de-DE" sz="1200" kern="0" dirty="0">
              <a:solidFill>
                <a:srgbClr val="000000"/>
              </a:solidFill>
              <a:cs typeface="Lucida Sans Unicode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C24375-DE2F-1A6A-5A22-E0B9A660DF8F}"/>
              </a:ext>
            </a:extLst>
          </p:cNvPr>
          <p:cNvSpPr txBox="1">
            <a:spLocks/>
          </p:cNvSpPr>
          <p:nvPr/>
        </p:nvSpPr>
        <p:spPr>
          <a:xfrm>
            <a:off x="0" y="4164106"/>
            <a:ext cx="9144000" cy="48731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Die Erhaltungstherapie mit KPd vertiefte das Ansprechen bei Patient:innen mit Hochrisiko-Myelom.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Eine MRD-Negativität (10</a:t>
            </a:r>
            <a:r>
              <a:rPr lang="de-DE" sz="1200" b="1" baseline="30000" dirty="0">
                <a:solidFill>
                  <a:schemeClr val="bg1"/>
                </a:solidFill>
              </a:rPr>
              <a:t>-5</a:t>
            </a:r>
            <a:r>
              <a:rPr lang="de-DE" sz="1200" b="1" dirty="0">
                <a:solidFill>
                  <a:schemeClr val="bg1"/>
                </a:solidFill>
              </a:rPr>
              <a:t>) wurde bei 80 % der Patient:innen erreicht. 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13283884-5989-D8D2-29DD-007563F1DBCE}"/>
              </a:ext>
            </a:extLst>
          </p:cNvPr>
          <p:cNvSpPr txBox="1"/>
          <p:nvPr/>
        </p:nvSpPr>
        <p:spPr>
          <a:xfrm>
            <a:off x="377966" y="3639130"/>
            <a:ext cx="39476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600"/>
              </a:spcAft>
              <a:buClr>
                <a:srgbClr val="007CC2"/>
              </a:buClr>
              <a:defRPr/>
            </a:pPr>
            <a:r>
              <a:rPr lang="de-DE" sz="800" kern="0" dirty="0">
                <a:solidFill>
                  <a:srgbClr val="000000"/>
                </a:solidFill>
                <a:cs typeface="Lucida Sans Unicode"/>
              </a:rPr>
              <a:t>* 15 Patienten mit auswertbaren MRD-Daten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52540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761661"/>
            <a:ext cx="8785101" cy="1512169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GmbH.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000" dirty="0" err="1">
                <a:solidFill>
                  <a:schemeClr val="tx1"/>
                </a:solidFill>
              </a:rPr>
              <a:t>Oncology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Horizons</a:t>
            </a:r>
            <a:r>
              <a:rPr lang="de-DE" sz="2000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8217132" y="4170587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>
                <a:ln>
                  <a:noFill/>
                </a:ln>
                <a:solidFill>
                  <a:srgbClr val="161F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SC-AT-NP-00098 06.21</a:t>
            </a:r>
            <a:endParaRPr kumimoji="0" lang="de-AT" sz="600" b="0" i="0" u="none" strike="noStrike" kern="1200" cap="none" spc="0" normalizeH="0" baseline="0" noProof="0" dirty="0">
              <a:ln>
                <a:noFill/>
              </a:ln>
              <a:solidFill>
                <a:srgbClr val="161F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err="1"/>
              <a:t>KPd</a:t>
            </a:r>
            <a:r>
              <a:rPr lang="de-DE"/>
              <a:t> als Erhaltungstherapie beim Hochrisiko-MM </a:t>
            </a:r>
            <a:br>
              <a:rPr lang="de-DE"/>
            </a:br>
            <a:r>
              <a:rPr lang="de-DE" sz="1600"/>
              <a:t>Ergebnisse einer Single-Center-Phase-II-Studie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C1B976E-DC23-02DF-0891-FE62F31315BB}"/>
              </a:ext>
            </a:extLst>
          </p:cNvPr>
          <p:cNvSpPr/>
          <p:nvPr/>
        </p:nvSpPr>
        <p:spPr>
          <a:xfrm>
            <a:off x="0" y="4867022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err="1"/>
              <a:t>KPd</a:t>
            </a:r>
            <a:r>
              <a:rPr lang="de-DE" sz="600"/>
              <a:t>: </a:t>
            </a:r>
            <a:r>
              <a:rPr lang="de-DE" sz="600" err="1"/>
              <a:t>Carfilzomib</a:t>
            </a:r>
            <a:r>
              <a:rPr lang="de-DE" sz="600"/>
              <a:t>, </a:t>
            </a:r>
            <a:r>
              <a:rPr lang="de-DE" sz="600" err="1"/>
              <a:t>Pomalidomid</a:t>
            </a:r>
            <a:r>
              <a:rPr lang="de-DE" sz="600"/>
              <a:t> und Dexamethason; MM: multiples Myelom; TEAE: therapiebedingte unerwünschte Ereignisse.</a:t>
            </a:r>
            <a:endParaRPr lang="en-NZ" sz="600"/>
          </a:p>
          <a:p>
            <a:r>
              <a:rPr lang="en-NZ" sz="600">
                <a:hlinkClick r:id="rId4"/>
              </a:rPr>
              <a:t>NCT03756896.</a:t>
            </a:r>
            <a:r>
              <a:rPr lang="en-NZ" sz="600"/>
              <a:t> </a:t>
            </a:r>
            <a:r>
              <a:rPr lang="en-NZ" sz="600">
                <a:hlinkClick r:id="rId5"/>
              </a:rPr>
              <a:t>Nooka AK et al. ASCO 2023; Abstract 8001</a:t>
            </a:r>
            <a:r>
              <a:rPr lang="de-DE" sz="600">
                <a:solidFill>
                  <a:srgbClr val="000000"/>
                </a:solidFill>
                <a:latin typeface="Arial"/>
                <a:hlinkClick r:id="rId5"/>
              </a:rPr>
              <a:t>.</a:t>
            </a:r>
            <a:endParaRPr lang="en-NZ" sz="60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4103E9-125E-C2EB-F74A-DC1C7F68AD07}"/>
              </a:ext>
            </a:extLst>
          </p:cNvPr>
          <p:cNvSpPr/>
          <p:nvPr/>
        </p:nvSpPr>
        <p:spPr bwMode="auto">
          <a:xfrm>
            <a:off x="327131" y="1196594"/>
            <a:ext cx="2143536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Krankheitsprogression</a:t>
            </a:r>
            <a:endParaRPr kumimoji="0" lang="de-A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0B216AE-7E12-FBBF-FB18-D3EE6352EDE3}"/>
              </a:ext>
            </a:extLst>
          </p:cNvPr>
          <p:cNvGraphicFramePr>
            <a:graphicFrameLocks noGrp="1"/>
          </p:cNvGraphicFramePr>
          <p:nvPr/>
        </p:nvGraphicFramePr>
        <p:xfrm>
          <a:off x="4800358" y="1632742"/>
          <a:ext cx="381722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567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baseline="0"/>
                        <a:t>Unerwünschte Ereignisse, </a:t>
                      </a:r>
                      <a:r>
                        <a:rPr lang="de-DE" sz="1000" spc="-2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err="1"/>
                        <a:t>KPd</a:t>
                      </a:r>
                      <a:endParaRPr lang="de-DE" sz="1000"/>
                    </a:p>
                    <a:p>
                      <a:pPr algn="ctr"/>
                      <a:r>
                        <a:rPr lang="de-DE" sz="1000"/>
                        <a:t>(n = 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900" b="1"/>
                        <a:t>Häufigste (≥ 20 %) TEAE</a:t>
                      </a:r>
                    </a:p>
                    <a:p>
                      <a:r>
                        <a:rPr lang="de-DE" sz="900" b="1"/>
                        <a:t>   </a:t>
                      </a:r>
                      <a:r>
                        <a:rPr lang="de-DE" sz="900" b="0"/>
                        <a:t>Fieber</a:t>
                      </a:r>
                    </a:p>
                    <a:p>
                      <a:r>
                        <a:rPr lang="de-DE" sz="900" b="0"/>
                        <a:t>   Fatigue</a:t>
                      </a:r>
                    </a:p>
                    <a:p>
                      <a:r>
                        <a:rPr lang="de-DE" sz="900" b="0"/>
                        <a:t>   Diarrhö (davon Grad 3/4)</a:t>
                      </a:r>
                    </a:p>
                    <a:p>
                      <a:r>
                        <a:rPr lang="de-DE" sz="900" b="0"/>
                        <a:t>   Übelkeit</a:t>
                      </a:r>
                    </a:p>
                    <a:p>
                      <a:r>
                        <a:rPr lang="de-DE" sz="900" b="0"/>
                        <a:t>   Husten</a:t>
                      </a:r>
                    </a:p>
                    <a:p>
                      <a:r>
                        <a:rPr lang="de-DE" sz="900" b="0"/>
                        <a:t>   Muskelkrämpfe</a:t>
                      </a:r>
                    </a:p>
                    <a:p>
                      <a:r>
                        <a:rPr lang="de-DE" sz="900" b="0"/>
                        <a:t>   </a:t>
                      </a:r>
                      <a:r>
                        <a:rPr lang="de-DE" sz="900" b="0" err="1"/>
                        <a:t>Akneiformer</a:t>
                      </a:r>
                      <a:r>
                        <a:rPr lang="de-DE" sz="900" b="0"/>
                        <a:t> Ausschlag</a:t>
                      </a:r>
                      <a:endParaRPr lang="de-DE" sz="9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0"/>
                    </a:p>
                    <a:p>
                      <a:pPr algn="ctr"/>
                      <a:r>
                        <a:rPr lang="de-DE" sz="900" b="0"/>
                        <a:t>37,9</a:t>
                      </a:r>
                    </a:p>
                    <a:p>
                      <a:pPr algn="ctr"/>
                      <a:r>
                        <a:rPr lang="de-DE" sz="900" b="0"/>
                        <a:t>34,5</a:t>
                      </a:r>
                    </a:p>
                    <a:p>
                      <a:pPr algn="ctr"/>
                      <a:r>
                        <a:rPr lang="de-DE" sz="900" b="0"/>
                        <a:t>27,6 (3,4)</a:t>
                      </a:r>
                    </a:p>
                    <a:p>
                      <a:pPr algn="ctr"/>
                      <a:r>
                        <a:rPr lang="de-DE" sz="900" b="0"/>
                        <a:t>24,1</a:t>
                      </a:r>
                    </a:p>
                    <a:p>
                      <a:pPr algn="ctr"/>
                      <a:r>
                        <a:rPr lang="de-DE" sz="900" b="0"/>
                        <a:t>20,7</a:t>
                      </a:r>
                    </a:p>
                    <a:p>
                      <a:pPr algn="ctr"/>
                      <a:r>
                        <a:rPr lang="de-DE" sz="900" b="0"/>
                        <a:t>20,1</a:t>
                      </a:r>
                    </a:p>
                    <a:p>
                      <a:pPr algn="ctr"/>
                      <a:r>
                        <a:rPr lang="de-DE" sz="900" b="0"/>
                        <a:t>20,1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900" b="1"/>
                        <a:t>TEAE von Interesse</a:t>
                      </a:r>
                    </a:p>
                    <a:p>
                      <a:r>
                        <a:rPr lang="de-DE" sz="900" b="1"/>
                        <a:t>   </a:t>
                      </a:r>
                      <a:r>
                        <a:rPr lang="de-DE" sz="900" b="0"/>
                        <a:t>Kardiale TEAE (davon Grad 3/4)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/>
                        <a:t>   Katarakt (davon Grad 3/4)</a:t>
                      </a:r>
                      <a:endParaRPr lang="de-DE" sz="900" b="1"/>
                    </a:p>
                    <a:p>
                      <a:r>
                        <a:rPr lang="de-DE" sz="900" b="0"/>
                        <a:t>   Neutropenie (davon Grad 3/4)</a:t>
                      </a:r>
                      <a:endParaRPr lang="de-DE" sz="900" b="1"/>
                    </a:p>
                    <a:p>
                      <a:r>
                        <a:rPr lang="de-DE" sz="900" b="1"/>
                        <a:t>   </a:t>
                      </a:r>
                      <a:r>
                        <a:rPr lang="de-DE" sz="900" b="0"/>
                        <a:t>Anämie (davon Grad 3/4)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0"/>
                    </a:p>
                    <a:p>
                      <a:pPr algn="ctr"/>
                      <a:r>
                        <a:rPr lang="de-DE" sz="900" b="0"/>
                        <a:t>10,3 (3,4)</a:t>
                      </a:r>
                    </a:p>
                    <a:p>
                      <a:pPr algn="ctr"/>
                      <a:r>
                        <a:rPr lang="de-DE" sz="900" b="0"/>
                        <a:t>17,2 (17,2)</a:t>
                      </a:r>
                    </a:p>
                    <a:p>
                      <a:pPr algn="ctr"/>
                      <a:r>
                        <a:rPr lang="de-DE" sz="900" b="0"/>
                        <a:t>6,9 (6,9)</a:t>
                      </a:r>
                    </a:p>
                    <a:p>
                      <a:pPr algn="ctr"/>
                      <a:r>
                        <a:rPr lang="de-DE" sz="900" b="0"/>
                        <a:t>10,3 (0)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767102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3BF7FB15-C709-980D-BA5E-F9EBD3438591}"/>
              </a:ext>
            </a:extLst>
          </p:cNvPr>
          <p:cNvSpPr/>
          <p:nvPr/>
        </p:nvSpPr>
        <p:spPr bwMode="auto">
          <a:xfrm>
            <a:off x="4731491" y="1196594"/>
            <a:ext cx="1418722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Verträglichkeit</a:t>
            </a:r>
            <a:endParaRPr kumimoji="0" lang="de-AT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168FBD-64BD-043A-90E5-A466796BB292}"/>
              </a:ext>
            </a:extLst>
          </p:cNvPr>
          <p:cNvSpPr txBox="1"/>
          <p:nvPr/>
        </p:nvSpPr>
        <p:spPr>
          <a:xfrm>
            <a:off x="327417" y="1562130"/>
            <a:ext cx="40162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Zum Zeitpunkt des Cut-offs waren 37,9 % der Patienten noch in Behandlung; Krankheitsprogression war der </a:t>
            </a:r>
            <a:r>
              <a:rPr lang="de-DE" sz="1200" b="1" kern="0" dirty="0">
                <a:solidFill>
                  <a:srgbClr val="000000"/>
                </a:solidFill>
                <a:cs typeface="Lucida Sans Unicode"/>
              </a:rPr>
              <a:t>häufigste Grund für den dauerhaften Abbruch der Behandlung </a:t>
            </a: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(27,6 %). </a:t>
            </a:r>
          </a:p>
          <a:p>
            <a:pPr marL="171450" indent="-171450" defTabSz="685800">
              <a:spcAft>
                <a:spcPts val="600"/>
              </a:spcAft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Unter den 6 Todesfällen war Krankheitsprogression die </a:t>
            </a:r>
            <a:r>
              <a:rPr lang="de-DE" sz="1200" b="1" kern="0" dirty="0">
                <a:solidFill>
                  <a:srgbClr val="000000"/>
                </a:solidFill>
                <a:cs typeface="Lucida Sans Unicode"/>
              </a:rPr>
              <a:t>häufigste Todesursache </a:t>
            </a: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(83,3 %).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A474A4-188F-C9E9-8788-544BA0765B51}"/>
              </a:ext>
            </a:extLst>
          </p:cNvPr>
          <p:cNvSpPr txBox="1">
            <a:spLocks/>
          </p:cNvSpPr>
          <p:nvPr/>
        </p:nvSpPr>
        <p:spPr>
          <a:xfrm>
            <a:off x="0" y="4164107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Neuere Strategien mit dem Ziel der Remissionserhaltung werden für Patient:innen mit Hochrisiko-MM benötigt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30479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 err="1"/>
              <a:t>IsaKd</a:t>
            </a:r>
            <a:r>
              <a:rPr lang="de-DE" dirty="0"/>
              <a:t> als </a:t>
            </a:r>
            <a:r>
              <a:rPr lang="de-DE" dirty="0" err="1"/>
              <a:t>Salvage</a:t>
            </a:r>
            <a:r>
              <a:rPr lang="de-DE" dirty="0"/>
              <a:t>-Therapie beim RRMM </a:t>
            </a:r>
            <a:br>
              <a:rPr lang="de-DE" dirty="0"/>
            </a:br>
            <a:r>
              <a:rPr lang="de-DE" sz="1600" dirty="0"/>
              <a:t>Interimsanalyse einer Phase-II-Studie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964246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2B0FF6D-580B-34CB-2F76-DD2F84C8E914}"/>
              </a:ext>
            </a:extLst>
          </p:cNvPr>
          <p:cNvSpPr txBox="1"/>
          <p:nvPr/>
        </p:nvSpPr>
        <p:spPr>
          <a:xfrm>
            <a:off x="316719" y="3667693"/>
            <a:ext cx="8424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/>
            <a:r>
              <a:rPr lang="de-DE" sz="1200" b="1" kern="0" dirty="0">
                <a:latin typeface="Arial"/>
              </a:rPr>
              <a:t>Ziel: </a:t>
            </a:r>
            <a:r>
              <a:rPr lang="de-DE" sz="1200" kern="0" dirty="0">
                <a:latin typeface="Arial"/>
              </a:rPr>
              <a:t>Bewertung der Sicherheit und Wirksamkeit von IsaKd bei einmal wöchentlicher Anwendung von hochdosiertem Carfilzomib (70 mg/m</a:t>
            </a:r>
            <a:r>
              <a:rPr lang="de-DE" sz="1200" kern="0" baseline="30000" dirty="0">
                <a:latin typeface="Arial"/>
              </a:rPr>
              <a:t>2</a:t>
            </a:r>
            <a:r>
              <a:rPr lang="de-DE" sz="1200" kern="0" dirty="0">
                <a:latin typeface="Arial"/>
              </a:rPr>
              <a:t>)</a:t>
            </a:r>
          </a:p>
          <a:p>
            <a:pPr defTabSz="1219170"/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defTabSz="1219170"/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Bis zum 31.01.2023 wurden insgesamt 33 Patienten in die Studie aufgenommen, die weitere Rekrutierung ist fortlaufend. Das mediane Follow-</a:t>
            </a:r>
            <a:r>
              <a:rPr lang="de-DE" sz="1200" kern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up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betrug zum Zeitpunkt der Interimsanalyse 9 Monate (Spanne 2,0–27).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DDB053A-5C22-114E-5FD7-DED372D8B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98" y="1323207"/>
            <a:ext cx="2302957" cy="22021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64000" tIns="64000" rIns="64000" bIns="0" anchor="ctr" anchorCtr="0">
            <a:noAutofit/>
          </a:bodyPr>
          <a:lstStyle/>
          <a:p>
            <a:pPr defTabSz="1219170" eaLnBrk="0" hangingPunct="0">
              <a:spcBef>
                <a:spcPts val="336"/>
              </a:spcBef>
              <a:buClr>
                <a:srgbClr val="FFFFFF"/>
              </a:buClr>
            </a:pPr>
            <a:r>
              <a:rPr lang="de-DE" sz="900" b="1" dirty="0">
                <a:solidFill>
                  <a:srgbClr val="000000"/>
                </a:solidFill>
                <a:latin typeface="Arial" charset="0"/>
              </a:rPr>
              <a:t>Einschlusskriterien</a:t>
            </a:r>
          </a:p>
          <a:p>
            <a:pPr defTabSz="1219170" eaLnBrk="0" hangingPunct="0">
              <a:spcBef>
                <a:spcPts val="336"/>
              </a:spcBef>
              <a:buClr>
                <a:srgbClr val="FFFFFF"/>
              </a:buClr>
            </a:pPr>
            <a:endParaRPr lang="de-DE" sz="900" dirty="0">
              <a:latin typeface="Arial"/>
              <a:cs typeface="Calibri"/>
            </a:endParaRP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RRMM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1–3 vorherige Therapielinien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Keine vorherige Therapie mit CD38-Antikörpern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Nicht </a:t>
            </a:r>
            <a:r>
              <a:rPr lang="de-DE" sz="900" dirty="0" err="1">
                <a:latin typeface="Arial"/>
                <a:cs typeface="Calibri"/>
              </a:rPr>
              <a:t>Carfilzomib</a:t>
            </a:r>
            <a:r>
              <a:rPr lang="de-DE" sz="900" dirty="0">
                <a:latin typeface="Arial"/>
                <a:cs typeface="Calibri"/>
              </a:rPr>
              <a:t>-refraktär</a:t>
            </a:r>
          </a:p>
          <a:p>
            <a:pPr marL="171450" indent="-171450" defTabSz="1219170" eaLnBrk="0" hangingPunct="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latin typeface="Arial"/>
                <a:cs typeface="Calibri"/>
              </a:rPr>
              <a:t>Adäquate Blutwerte und Organfunktion</a:t>
            </a:r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6C9092DC-261C-5831-0558-E9C37D61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243" y="1326837"/>
            <a:ext cx="3866460" cy="220216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2412" tIns="51207" rIns="102412" bIns="51207" anchor="ctr"/>
          <a:lstStyle/>
          <a:p>
            <a:pPr marL="316073" indent="-316073" algn="ctr" defTabSz="1219170">
              <a:tabLst>
                <a:tab pos="316073" algn="l"/>
              </a:tabLst>
              <a:defRPr/>
            </a:pPr>
            <a:endParaRPr lang="en-GB" sz="11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b="1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Isatuximab</a:t>
            </a:r>
            <a:endParaRPr lang="en-GB" sz="1100" b="1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10 mg/kg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i.v.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wöchentlich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(4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Dosen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)</a:t>
            </a: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Danach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: 10 mg/kg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i.v.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alle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zwei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Wochen</a:t>
            </a:r>
            <a:endParaRPr lang="en-GB" sz="11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endParaRPr lang="en-GB" sz="11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Carfilzomib</a:t>
            </a: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20 mg/m</a:t>
            </a:r>
            <a:r>
              <a:rPr lang="en-GB" sz="1100" baseline="30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2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in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Zyklus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1, Tag 1</a:t>
            </a: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70 mg/m</a:t>
            </a:r>
            <a:r>
              <a:rPr lang="en-GB" sz="1100" baseline="30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2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in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Zyklus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1, Tag 8 und 15</a:t>
            </a: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Danach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: 70 mg/m</a:t>
            </a:r>
            <a:r>
              <a:rPr lang="en-GB" sz="1100" baseline="30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2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an Tag 1,  8 und 15 in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jedem</a:t>
            </a: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Zyklus</a:t>
            </a:r>
            <a:endParaRPr lang="en-GB" sz="11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endParaRPr lang="en-GB" sz="11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b="1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Dexamethason</a:t>
            </a:r>
            <a:endParaRPr lang="en-GB" sz="1100" b="1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316073" indent="-316073" algn="ctr" defTabSz="1219170">
              <a:tabLst>
                <a:tab pos="316073" algn="l"/>
              </a:tabLst>
              <a:defRPr/>
            </a:pPr>
            <a:r>
              <a:rPr lang="en-GB" sz="11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40 mg </a:t>
            </a:r>
            <a:r>
              <a:rPr lang="en-GB" sz="1100" dirty="0" err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wöchentlich</a:t>
            </a:r>
            <a:endParaRPr lang="en-GB" sz="11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C1B976E-DC23-02DF-0891-FE62F31315BB}"/>
              </a:ext>
            </a:extLst>
          </p:cNvPr>
          <p:cNvSpPr/>
          <p:nvPr/>
        </p:nvSpPr>
        <p:spPr>
          <a:xfrm>
            <a:off x="0" y="480546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600" baseline="30000" dirty="0"/>
          </a:p>
          <a:p>
            <a:r>
              <a:rPr lang="de-DE" sz="600" dirty="0" err="1"/>
              <a:t>IsaKd</a:t>
            </a:r>
            <a:r>
              <a:rPr lang="de-DE" sz="600" dirty="0"/>
              <a:t>: </a:t>
            </a:r>
            <a:r>
              <a:rPr lang="de-DE" sz="600" dirty="0" err="1"/>
              <a:t>Isatuximab</a:t>
            </a:r>
            <a:r>
              <a:rPr lang="de-DE" sz="600" dirty="0"/>
              <a:t>, </a:t>
            </a:r>
            <a:r>
              <a:rPr lang="de-DE" sz="600" dirty="0" err="1"/>
              <a:t>Carfilzomib</a:t>
            </a:r>
            <a:r>
              <a:rPr lang="de-DE" sz="600" dirty="0"/>
              <a:t> und Dexamethason; </a:t>
            </a:r>
            <a:r>
              <a:rPr lang="de-DE" sz="600" dirty="0" err="1"/>
              <a:t>i.v.</a:t>
            </a:r>
            <a:r>
              <a:rPr lang="de-DE" sz="600" dirty="0"/>
              <a:t>: intravenös; RRMM: rezidiviertes/refraktäres multiples Myelom.</a:t>
            </a:r>
            <a:endParaRPr lang="en-NZ" sz="600" dirty="0"/>
          </a:p>
          <a:p>
            <a:r>
              <a:rPr lang="en-NZ" sz="600" dirty="0">
                <a:hlinkClick r:id="rId4"/>
              </a:rPr>
              <a:t>Vesole DH et al. EHA 2023; Abstract P902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lang="en-NZ" sz="600" dirty="0"/>
          </a:p>
        </p:txBody>
      </p:sp>
      <p:sp>
        <p:nvSpPr>
          <p:cNvPr id="2" name="Rounded Rectangle 32">
            <a:extLst>
              <a:ext uri="{FF2B5EF4-FFF2-40B4-BE49-F238E27FC236}">
                <a16:creationId xmlns:a16="http://schemas.microsoft.com/office/drawing/2014/main" id="{3EEC26FE-0171-C183-6FDD-F32A737E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243" y="1323207"/>
            <a:ext cx="3866460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IsaKd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Zyklen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à 28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Tage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Gerade Verbindung mit Pfeil 270">
            <a:extLst>
              <a:ext uri="{FF2B5EF4-FFF2-40B4-BE49-F238E27FC236}">
                <a16:creationId xmlns:a16="http://schemas.microsoft.com/office/drawing/2014/main" id="{B8EB8001-EE64-C4C8-5360-CDC90F68826D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 bwMode="auto">
          <a:xfrm>
            <a:off x="2698955" y="2424289"/>
            <a:ext cx="522288" cy="36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49023278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C39B111-5167-70FB-D52E-72C4829720AF}"/>
              </a:ext>
            </a:extLst>
          </p:cNvPr>
          <p:cNvSpPr/>
          <p:nvPr/>
        </p:nvSpPr>
        <p:spPr bwMode="auto">
          <a:xfrm>
            <a:off x="4650069" y="916504"/>
            <a:ext cx="3905236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Verträglichkeit von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IsaKd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häufigste nicht-hämatologische UE (&gt; 20 %)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2F690D2-67CA-490A-8949-17C5ED315B98}"/>
              </a:ext>
            </a:extLst>
          </p:cNvPr>
          <p:cNvSpPr txBox="1">
            <a:spLocks/>
          </p:cNvSpPr>
          <p:nvPr/>
        </p:nvSpPr>
        <p:spPr>
          <a:xfrm>
            <a:off x="0" y="4220712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Das IsaKd-Regime erschien verträglich, die unerwünschten Wirkungen waren beherrschbar, es gab keine unerwarteten UE.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4A8002-6D87-96E6-DBAB-03A8A1F3B14D}"/>
              </a:ext>
            </a:extLst>
          </p:cNvPr>
          <p:cNvSpPr txBox="1">
            <a:spLocks/>
          </p:cNvSpPr>
          <p:nvPr/>
        </p:nvSpPr>
        <p:spPr bwMode="gray">
          <a:xfrm>
            <a:off x="395998" y="380760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err="1"/>
              <a:t>IsaKd</a:t>
            </a:r>
            <a:r>
              <a:rPr lang="de-DE" dirty="0"/>
              <a:t> als </a:t>
            </a:r>
            <a:r>
              <a:rPr lang="de-DE" dirty="0" err="1"/>
              <a:t>Salvage</a:t>
            </a:r>
            <a:r>
              <a:rPr lang="de-DE" dirty="0"/>
              <a:t>-Therapie beim RRMM </a:t>
            </a:r>
            <a:br>
              <a:rPr lang="de-DE" dirty="0"/>
            </a:br>
            <a:r>
              <a:rPr lang="de-DE" sz="1600" dirty="0"/>
              <a:t>Interimsanalyse einer Phase-II-Studie</a:t>
            </a:r>
            <a:endParaRPr lang="de-DE" sz="1600" kern="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A72B4DD-7C37-1600-B2D1-8446149CA582}"/>
              </a:ext>
            </a:extLst>
          </p:cNvPr>
          <p:cNvGraphicFramePr>
            <a:graphicFrameLocks noGrp="1"/>
          </p:cNvGraphicFramePr>
          <p:nvPr/>
        </p:nvGraphicFramePr>
        <p:xfrm>
          <a:off x="395998" y="1460786"/>
          <a:ext cx="378021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16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RRMM-Patienten</a:t>
                      </a:r>
                    </a:p>
                    <a:p>
                      <a:pPr algn="ctr"/>
                      <a:r>
                        <a:rPr lang="de-DE" sz="1000" dirty="0"/>
                        <a:t>(n = 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Geschlecht, n</a:t>
                      </a:r>
                    </a:p>
                    <a:p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männlich </a:t>
                      </a:r>
                    </a:p>
                    <a:p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weiblich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20</a:t>
                      </a:r>
                    </a:p>
                    <a:p>
                      <a:pPr algn="ctr"/>
                      <a:r>
                        <a:rPr lang="de-DE" sz="10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9763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Medianes Alter</a:t>
                      </a:r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Jahre (Spanne)</a:t>
                      </a:r>
                    </a:p>
                    <a:p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Patienten ≥ 70 Jahre,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64 (35–83)</a:t>
                      </a:r>
                    </a:p>
                    <a:p>
                      <a:pPr algn="ctr"/>
                      <a:r>
                        <a:rPr lang="de-DE" sz="10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Hohes zytogenetisches Risiko, %</a:t>
                      </a:r>
                    </a:p>
                    <a:p>
                      <a:r>
                        <a:rPr lang="de-DE" sz="1000" b="1" dirty="0"/>
                        <a:t>Isolierte 1q21 </a:t>
                      </a:r>
                      <a:r>
                        <a:rPr lang="de-DE" sz="1000" b="1" dirty="0" err="1"/>
                        <a:t>gain</a:t>
                      </a:r>
                      <a:r>
                        <a:rPr lang="de-DE" sz="1000" b="1" dirty="0"/>
                        <a:t>/</a:t>
                      </a:r>
                      <a:r>
                        <a:rPr lang="de-DE" sz="1000" b="1" dirty="0" err="1"/>
                        <a:t>amp</a:t>
                      </a:r>
                      <a:r>
                        <a:rPr lang="de-DE" sz="1000" b="1" dirty="0"/>
                        <a:t>-Mutation,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34 </a:t>
                      </a:r>
                    </a:p>
                    <a:p>
                      <a:pPr algn="ctr"/>
                      <a:r>
                        <a:rPr lang="de-DE" sz="1000" dirty="0"/>
                        <a:t>22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1695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Vorherige LOT, median (Spanne)</a:t>
                      </a:r>
                    </a:p>
                    <a:p>
                      <a:r>
                        <a:rPr lang="de-DE" sz="1000" b="1" dirty="0"/>
                        <a:t>   </a:t>
                      </a:r>
                      <a:r>
                        <a:rPr lang="de-DE" sz="1000" b="0" dirty="0"/>
                        <a:t>Vortherapiert mit IMID und PI, %</a:t>
                      </a:r>
                    </a:p>
                    <a:p>
                      <a:r>
                        <a:rPr lang="de-DE" sz="1000" b="0" dirty="0"/>
                        <a:t>   </a:t>
                      </a:r>
                      <a:r>
                        <a:rPr lang="de-DE" sz="1000" b="0" dirty="0" err="1"/>
                        <a:t>Lenalidomid</a:t>
                      </a:r>
                      <a:r>
                        <a:rPr lang="de-DE" sz="1000" b="0" dirty="0"/>
                        <a:t>-refraktär,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 (1–3)</a:t>
                      </a:r>
                    </a:p>
                    <a:p>
                      <a:pPr algn="ctr"/>
                      <a:r>
                        <a:rPr lang="de-DE" sz="1000" dirty="0"/>
                        <a:t>100</a:t>
                      </a:r>
                    </a:p>
                    <a:p>
                      <a:pPr algn="ctr"/>
                      <a:r>
                        <a:rPr lang="de-DE" sz="1000" dirty="0"/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A77D0D1B-36F2-E3F9-E112-3181BF97D1B8}"/>
              </a:ext>
            </a:extLst>
          </p:cNvPr>
          <p:cNvSpPr/>
          <p:nvPr/>
        </p:nvSpPr>
        <p:spPr bwMode="auto">
          <a:xfrm>
            <a:off x="327131" y="916504"/>
            <a:ext cx="3667695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Ausgewählte Patientencharakteristika zu Studienbeginn: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92D297CE-DF2E-12E6-F2DE-EBF8A1AFE395}"/>
              </a:ext>
            </a:extLst>
          </p:cNvPr>
          <p:cNvGraphicFramePr>
            <a:graphicFrameLocks noGrp="1"/>
          </p:cNvGraphicFramePr>
          <p:nvPr/>
        </p:nvGraphicFramePr>
        <p:xfrm>
          <a:off x="4711995" y="1460786"/>
          <a:ext cx="391008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872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  <a:gridCol w="904270">
                  <a:extLst>
                    <a:ext uri="{9D8B030D-6E8A-4147-A177-3AD203B41FA5}">
                      <a16:colId xmlns:a16="http://schemas.microsoft.com/office/drawing/2014/main" val="138212918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Gesamt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Grad 3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Hypertonie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Infektionen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1695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Infusionsreaktionen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16089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0141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Dyspnoe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903313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Schlaflosigkeit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ALT-Erhöhung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902953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B0B15EB7-0703-A51D-BF4B-AABA05EB37BB}"/>
              </a:ext>
            </a:extLst>
          </p:cNvPr>
          <p:cNvSpPr/>
          <p:nvPr/>
        </p:nvSpPr>
        <p:spPr>
          <a:xfrm>
            <a:off x="0" y="471516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600" baseline="30000" dirty="0"/>
          </a:p>
          <a:p>
            <a:r>
              <a:rPr lang="de-DE" sz="600" dirty="0"/>
              <a:t>ALT: Alanin-Aminotransferase; DVT: tiefe Venenthrombose; IMID: immunmodulatorische Substanzen; </a:t>
            </a:r>
            <a:r>
              <a:rPr lang="de-DE" sz="600" dirty="0" err="1"/>
              <a:t>IsaKd</a:t>
            </a:r>
            <a:r>
              <a:rPr lang="de-DE" sz="600" dirty="0"/>
              <a:t>: </a:t>
            </a:r>
            <a:r>
              <a:rPr lang="de-DE" sz="600" dirty="0" err="1"/>
              <a:t>Isatuximab</a:t>
            </a:r>
            <a:r>
              <a:rPr lang="de-DE" sz="600" dirty="0"/>
              <a:t>, </a:t>
            </a:r>
            <a:r>
              <a:rPr lang="de-DE" sz="600" dirty="0" err="1"/>
              <a:t>Carfilzomib</a:t>
            </a:r>
            <a:r>
              <a:rPr lang="de-DE" sz="600" dirty="0"/>
              <a:t> und Dexamethason; LOT: Therapielinien; MI: Myokardinfarkt; PI: Proteasom-Inhibitor; RRMM: rezidiviertes/refraktäres multiples Myelom; UE: unerwünschte Ereignisse.</a:t>
            </a:r>
            <a:endParaRPr lang="en-NZ" sz="600" dirty="0"/>
          </a:p>
          <a:p>
            <a:r>
              <a:rPr lang="en-NZ" sz="600" dirty="0">
                <a:hlinkClick r:id="rId4"/>
              </a:rPr>
              <a:t>Vesole DH et al. EHA 2023; Abstract P902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lang="en-NZ" sz="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9A58E7B-BE8F-03AA-C8B1-7658C2E5376F}"/>
              </a:ext>
            </a:extLst>
          </p:cNvPr>
          <p:cNvSpPr txBox="1"/>
          <p:nvPr/>
        </p:nvSpPr>
        <p:spPr>
          <a:xfrm>
            <a:off x="4650069" y="3442591"/>
            <a:ext cx="42619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Häufigstes hämatologisches UE waren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Thrombozytopenien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(21 %, davon 15 % Grad 2–3)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>
                <a:solidFill>
                  <a:srgbClr val="000000"/>
                </a:solidFill>
                <a:latin typeface="Arial"/>
              </a:rPr>
              <a:t>Bei 3 Patienten kam es zu kardiovaskulären Ereignissen (MI Grad 3, DVT Grad 2, Lungenödem Grad 2)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657004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2F690D2-67CA-490A-8949-17C5ED315B98}"/>
              </a:ext>
            </a:extLst>
          </p:cNvPr>
          <p:cNvSpPr txBox="1">
            <a:spLocks/>
          </p:cNvSpPr>
          <p:nvPr/>
        </p:nvSpPr>
        <p:spPr>
          <a:xfrm>
            <a:off x="0" y="4186592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Das Therapieansprechen mit IsaKd erfolgte schnell und vertiefte sich im Laufe der Zeit.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4A8002-6D87-96E6-DBAB-03A8A1F3B14D}"/>
              </a:ext>
            </a:extLst>
          </p:cNvPr>
          <p:cNvSpPr txBox="1">
            <a:spLocks/>
          </p:cNvSpPr>
          <p:nvPr/>
        </p:nvSpPr>
        <p:spPr bwMode="gray">
          <a:xfrm>
            <a:off x="395998" y="380760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err="1"/>
              <a:t>IsaKd</a:t>
            </a:r>
            <a:r>
              <a:rPr lang="de-DE" dirty="0"/>
              <a:t> als </a:t>
            </a:r>
            <a:r>
              <a:rPr lang="de-DE" dirty="0" err="1"/>
              <a:t>Salvage</a:t>
            </a:r>
            <a:r>
              <a:rPr lang="de-DE" dirty="0"/>
              <a:t>-Therapie beim RRMM </a:t>
            </a:r>
            <a:br>
              <a:rPr lang="de-DE" dirty="0"/>
            </a:br>
            <a:r>
              <a:rPr lang="de-DE" sz="1600" dirty="0"/>
              <a:t>Interimsanalyse einer Phase-II-Studie</a:t>
            </a:r>
            <a:endParaRPr lang="de-DE" sz="1600" kern="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A72B4DD-7C37-1600-B2D1-8446149CA582}"/>
              </a:ext>
            </a:extLst>
          </p:cNvPr>
          <p:cNvGraphicFramePr>
            <a:graphicFrameLocks noGrp="1"/>
          </p:cNvGraphicFramePr>
          <p:nvPr/>
        </p:nvGraphicFramePr>
        <p:xfrm>
          <a:off x="395998" y="1443990"/>
          <a:ext cx="492662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RRMM-Patienten</a:t>
                      </a:r>
                    </a:p>
                    <a:p>
                      <a:pPr algn="ctr"/>
                      <a:r>
                        <a:rPr lang="de-DE" sz="1000" dirty="0"/>
                        <a:t>(n = 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ORR, %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VGPR,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87,5</a:t>
                      </a:r>
                    </a:p>
                    <a:p>
                      <a:pPr algn="ctr"/>
                      <a:r>
                        <a:rPr lang="de-DE" sz="1000" dirty="0"/>
                        <a:t>62,5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9763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Mediane Zeit bis zum ersten Ansprechen, Tage (Spanne)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28 (28–NE)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1695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0" dirty="0"/>
                        <a:t>Mediane Ansprechdauer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A77D0D1B-36F2-E3F9-E112-3181BF97D1B8}"/>
              </a:ext>
            </a:extLst>
          </p:cNvPr>
          <p:cNvSpPr/>
          <p:nvPr/>
        </p:nvSpPr>
        <p:spPr bwMode="auto">
          <a:xfrm>
            <a:off x="327131" y="1011500"/>
            <a:ext cx="193354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Therapieansprechen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0B15EB7-0703-A51D-BF4B-AABA05EB37BB}"/>
              </a:ext>
            </a:extLst>
          </p:cNvPr>
          <p:cNvSpPr/>
          <p:nvPr/>
        </p:nvSpPr>
        <p:spPr>
          <a:xfrm>
            <a:off x="0" y="480546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600" baseline="30000" dirty="0"/>
          </a:p>
          <a:p>
            <a:r>
              <a:rPr lang="de-DE" sz="600" dirty="0" err="1"/>
              <a:t>IsaKd</a:t>
            </a:r>
            <a:r>
              <a:rPr lang="de-DE" sz="600" dirty="0"/>
              <a:t>: </a:t>
            </a:r>
            <a:r>
              <a:rPr lang="de-DE" sz="600" dirty="0" err="1"/>
              <a:t>Isatuximab</a:t>
            </a:r>
            <a:r>
              <a:rPr lang="de-DE" sz="600" dirty="0"/>
              <a:t>, </a:t>
            </a:r>
            <a:r>
              <a:rPr lang="de-DE" sz="600" dirty="0" err="1"/>
              <a:t>Carfilzomib</a:t>
            </a:r>
            <a:r>
              <a:rPr lang="de-DE" sz="600" dirty="0"/>
              <a:t> und Dexamethason; NE: nicht erreicht; ORR: Gesamtansprechrate; RRMM: rezidiviertes/refraktäres multiples Myelom, VGPR: sehr gutes Teilansprechen.</a:t>
            </a:r>
            <a:endParaRPr lang="en-NZ" sz="600" dirty="0"/>
          </a:p>
          <a:p>
            <a:r>
              <a:rPr lang="en-NZ" sz="600" dirty="0">
                <a:hlinkClick r:id="rId4"/>
              </a:rPr>
              <a:t>Vesole DH et al. EHA 2023; Abstract P902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lang="en-NZ" sz="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782113-0895-F3A7-3FAF-19E3F72219DF}"/>
              </a:ext>
            </a:extLst>
          </p:cNvPr>
          <p:cNvSpPr txBox="1"/>
          <p:nvPr/>
        </p:nvSpPr>
        <p:spPr>
          <a:xfrm>
            <a:off x="317103" y="2874703"/>
            <a:ext cx="8509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100" dirty="0">
                <a:solidFill>
                  <a:srgbClr val="000000"/>
                </a:solidFill>
                <a:latin typeface="Arial"/>
              </a:rPr>
              <a:t>Bei 24 von 33 Patienten war die Therapie zum Zeitpunkt der Interimsanalyse noch nicht abgeschlossen, keiner der Patienten brach die Behandlung aufgrund unerwünschter Ereignisse ab.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227356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B69D1-3866-47FA-BDD3-435F2448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95" y="1003621"/>
            <a:ext cx="8402400" cy="28708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ea typeface="+mn-ea"/>
                <a:cs typeface="+mn-cs"/>
              </a:rPr>
              <a:t>Studiendesign I</a:t>
            </a:r>
            <a:r>
              <a:rPr lang="de-DE" sz="1400" dirty="0"/>
              <a:t>KEMA</a:t>
            </a:r>
            <a:endParaRPr lang="de-DE" sz="1400" baseline="30000" dirty="0">
              <a:ea typeface="+mn-ea"/>
              <a:cs typeface="+mn-cs"/>
            </a:endParaRPr>
          </a:p>
        </p:txBody>
      </p:sp>
      <p:sp>
        <p:nvSpPr>
          <p:cNvPr id="62" name="Rectangle 43">
            <a:extLst>
              <a:ext uri="{FF2B5EF4-FFF2-40B4-BE49-F238E27FC236}">
                <a16:creationId xmlns:a16="http://schemas.microsoft.com/office/drawing/2014/main" id="{7767C54F-9917-4E4C-8F16-98906ACC0CE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8475" y="4171353"/>
            <a:ext cx="8318499" cy="451252"/>
          </a:xfrm>
          <a:prstGeom prst="round2SameRect">
            <a:avLst>
              <a:gd name="adj1" fmla="val 0"/>
              <a:gd name="adj2" fmla="val 8752"/>
            </a:avLst>
          </a:prstGeom>
          <a:solidFill>
            <a:srgbClr val="E7EA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Primärer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Endpunkt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PFS (IRC)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Wichtigste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sekundäre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Endpunkte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ORR,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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VGPR, CRR bis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36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MRD-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Negativitätsrate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OS</a:t>
            </a:r>
            <a:endParaRPr kumimoji="0" lang="en-US" sz="1100" b="0" i="0" u="none" strike="sng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ound Same Side Corner Rectangle 31">
            <a:extLst>
              <a:ext uri="{FF2B5EF4-FFF2-40B4-BE49-F238E27FC236}">
                <a16:creationId xmlns:a16="http://schemas.microsoft.com/office/drawing/2014/main" id="{EF2EB571-E153-42FB-938B-D3FB849D7B6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00813" y="3952971"/>
            <a:ext cx="8318499" cy="224542"/>
          </a:xfrm>
          <a:prstGeom prst="round2SameRect">
            <a:avLst/>
          </a:prstGeom>
          <a:solidFill>
            <a:srgbClr val="0063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Endpunkte</a:t>
            </a:r>
          </a:p>
        </p:txBody>
      </p:sp>
      <p:grpSp>
        <p:nvGrpSpPr>
          <p:cNvPr id="78" name="Group 27">
            <a:extLst>
              <a:ext uri="{FF2B5EF4-FFF2-40B4-BE49-F238E27FC236}">
                <a16:creationId xmlns:a16="http://schemas.microsoft.com/office/drawing/2014/main" id="{8B4EFFA7-1E4B-45F5-BD1E-53F44CA88A2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11174" y="1511197"/>
            <a:ext cx="8308977" cy="2219930"/>
            <a:chOff x="511174" y="985166"/>
            <a:chExt cx="8308977" cy="2219930"/>
          </a:xfrm>
        </p:grpSpPr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94B65874-06F8-4265-BC67-C4909AEB0BF5}"/>
                </a:ext>
              </a:extLst>
            </p:cNvPr>
            <p:cNvSpPr/>
            <p:nvPr/>
          </p:nvSpPr>
          <p:spPr bwMode="auto">
            <a:xfrm>
              <a:off x="2341786" y="2011689"/>
              <a:ext cx="466453" cy="346249"/>
            </a:xfrm>
            <a:prstGeom prst="rect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Round Same Side Corner Rectangle 57">
              <a:extLst>
                <a:ext uri="{FF2B5EF4-FFF2-40B4-BE49-F238E27FC236}">
                  <a16:creationId xmlns:a16="http://schemas.microsoft.com/office/drawing/2014/main" id="{9A79ED2A-6F17-41CE-97F1-42D261918D0E}"/>
                </a:ext>
              </a:extLst>
            </p:cNvPr>
            <p:cNvSpPr/>
            <p:nvPr/>
          </p:nvSpPr>
          <p:spPr bwMode="auto">
            <a:xfrm rot="16200000">
              <a:off x="3426557" y="1287504"/>
              <a:ext cx="1372772" cy="768096"/>
            </a:xfrm>
            <a:prstGeom prst="round2SameRect">
              <a:avLst/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34290" tIns="34290" rIns="3429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dirty="0">
                <a:solidFill>
                  <a:srgbClr val="FFFFFF"/>
                </a:solidFill>
                <a:latin typeface="Arial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IsaKd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ound Same Side Corner Rectangle 58">
              <a:extLst>
                <a:ext uri="{FF2B5EF4-FFF2-40B4-BE49-F238E27FC236}">
                  <a16:creationId xmlns:a16="http://schemas.microsoft.com/office/drawing/2014/main" id="{75A75C84-CE1B-4371-A658-208C3251DF3B}"/>
                </a:ext>
              </a:extLst>
            </p:cNvPr>
            <p:cNvSpPr/>
            <p:nvPr/>
          </p:nvSpPr>
          <p:spPr bwMode="auto">
            <a:xfrm rot="16200000">
              <a:off x="5084971" y="393838"/>
              <a:ext cx="1372771" cy="2555430"/>
            </a:xfrm>
            <a:prstGeom prst="round2SameRect">
              <a:avLst>
                <a:gd name="adj1" fmla="val 0"/>
                <a:gd name="adj2" fmla="val 13185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68580" tIns="91440" rIns="9144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Isatuximab</a:t>
              </a: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10 mg/kg</a:t>
              </a:r>
              <a:r>
                <a:rPr kumimoji="0" lang="en-US" sz="1000" b="1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Zyklus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1: Tag 1, 8, 15, 22;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Zyklus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2+: </a:t>
              </a: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15;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Carfilzomib: 20/56 mg/m</a:t>
              </a:r>
              <a:r>
                <a:rPr kumimoji="0" lang="en-US" sz="1000" b="1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2</a:t>
              </a:r>
              <a:endParaRPr kumimoji="0" lang="en-US" sz="1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Dexamethason</a:t>
              </a: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: 20 mg</a:t>
              </a:r>
              <a:endParaRPr kumimoji="0" lang="en-US" sz="1000" b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16, 22, 23;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oder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p.o.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82" name="Round Same Side Corner Rectangle 59">
              <a:extLst>
                <a:ext uri="{FF2B5EF4-FFF2-40B4-BE49-F238E27FC236}">
                  <a16:creationId xmlns:a16="http://schemas.microsoft.com/office/drawing/2014/main" id="{CD7E334D-384F-4AC2-840D-32264EEB1484}"/>
                </a:ext>
              </a:extLst>
            </p:cNvPr>
            <p:cNvSpPr/>
            <p:nvPr/>
          </p:nvSpPr>
          <p:spPr bwMode="auto">
            <a:xfrm rot="16200000">
              <a:off x="3729598" y="2437701"/>
              <a:ext cx="766695" cy="768096"/>
            </a:xfrm>
            <a:prstGeom prst="round2SameRect">
              <a:avLst/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34290" tIns="34290" rIns="3429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Kd</a:t>
              </a:r>
            </a:p>
          </p:txBody>
        </p:sp>
        <p:sp>
          <p:nvSpPr>
            <p:cNvPr id="83" name="Round Same Side Corner Rectangle 60">
              <a:extLst>
                <a:ext uri="{FF2B5EF4-FFF2-40B4-BE49-F238E27FC236}">
                  <a16:creationId xmlns:a16="http://schemas.microsoft.com/office/drawing/2014/main" id="{91C2F17B-431B-4984-B3CF-6C104CC4F435}"/>
                </a:ext>
              </a:extLst>
            </p:cNvPr>
            <p:cNvSpPr/>
            <p:nvPr/>
          </p:nvSpPr>
          <p:spPr bwMode="auto">
            <a:xfrm rot="16200000">
              <a:off x="5388013" y="1544032"/>
              <a:ext cx="766694" cy="2555429"/>
            </a:xfrm>
            <a:prstGeom prst="round2SameRect">
              <a:avLst>
                <a:gd name="adj1" fmla="val 0"/>
                <a:gd name="adj2" fmla="val 13185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68580" tIns="91440" rIns="9144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Carfilzomib: 20/56 mg/m</a:t>
              </a:r>
              <a:r>
                <a:rPr kumimoji="0" lang="en-US" sz="1000" b="1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2</a:t>
              </a: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Dexamethason</a:t>
              </a: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: 20 mg</a:t>
              </a:r>
              <a:endParaRPr kumimoji="0" lang="en-US" sz="1000" b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16, 22, 23;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oder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p.o.</a:t>
              </a:r>
            </a:p>
          </p:txBody>
        </p:sp>
        <p:sp>
          <p:nvSpPr>
            <p:cNvPr id="84" name="Bent Arrow 61">
              <a:extLst>
                <a:ext uri="{FF2B5EF4-FFF2-40B4-BE49-F238E27FC236}">
                  <a16:creationId xmlns:a16="http://schemas.microsoft.com/office/drawing/2014/main" id="{4F6C087E-EEB0-44D3-8570-ED2C3C4BD59B}"/>
                </a:ext>
              </a:extLst>
            </p:cNvPr>
            <p:cNvSpPr/>
            <p:nvPr/>
          </p:nvSpPr>
          <p:spPr bwMode="auto">
            <a:xfrm>
              <a:off x="3008908" y="1413067"/>
              <a:ext cx="718542" cy="540194"/>
            </a:xfrm>
            <a:prstGeom prst="bentArrow">
              <a:avLst>
                <a:gd name="adj1" fmla="val 15996"/>
                <a:gd name="adj2" fmla="val 26511"/>
                <a:gd name="adj3" fmla="val 25000"/>
                <a:gd name="adj4" fmla="val 43750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Round Same Side Corner Rectangle 54">
              <a:extLst>
                <a:ext uri="{FF2B5EF4-FFF2-40B4-BE49-F238E27FC236}">
                  <a16:creationId xmlns:a16="http://schemas.microsoft.com/office/drawing/2014/main" id="{C69F36F7-4A76-4A22-A4E9-1F38A75F5AF6}"/>
                </a:ext>
              </a:extLst>
            </p:cNvPr>
            <p:cNvSpPr/>
            <p:nvPr/>
          </p:nvSpPr>
          <p:spPr bwMode="auto">
            <a:xfrm>
              <a:off x="511174" y="1270411"/>
              <a:ext cx="1959181" cy="1929940"/>
            </a:xfrm>
            <a:prstGeom prst="round2SameRect">
              <a:avLst>
                <a:gd name="adj1" fmla="val 1711"/>
                <a:gd name="adj2" fmla="val 3622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Arial"/>
                </a:rPr>
                <a:t>Rezidiviertes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multiples Myelom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1–3 Vortherapien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Keine vorherige Therapie mit </a:t>
              </a: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Carfilzomib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ECOG PS 0-2</a:t>
              </a:r>
            </a:p>
            <a:p>
              <a:pPr marL="171450" indent="-171450" fontAlgn="base"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LVEF ≥ 40 %</a:t>
              </a:r>
            </a:p>
          </p:txBody>
        </p:sp>
        <p:sp>
          <p:nvSpPr>
            <p:cNvPr id="86" name="Oval 37">
              <a:extLst>
                <a:ext uri="{FF2B5EF4-FFF2-40B4-BE49-F238E27FC236}">
                  <a16:creationId xmlns:a16="http://schemas.microsoft.com/office/drawing/2014/main" id="{9C7BE180-11BA-4A9E-979C-DB1DC17E0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926" y="1868876"/>
              <a:ext cx="631875" cy="631875"/>
            </a:xfrm>
            <a:prstGeom prst="ellipse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3:2</a:t>
              </a:r>
            </a:p>
          </p:txBody>
        </p:sp>
        <p:sp>
          <p:nvSpPr>
            <p:cNvPr id="87" name="Rectangle: Rounded Corners 38">
              <a:extLst>
                <a:ext uri="{FF2B5EF4-FFF2-40B4-BE49-F238E27FC236}">
                  <a16:creationId xmlns:a16="http://schemas.microsoft.com/office/drawing/2014/main" id="{49E07871-D6F8-4F0D-A7A0-4F7F23EF626D}"/>
                </a:ext>
              </a:extLst>
            </p:cNvPr>
            <p:cNvSpPr/>
            <p:nvPr/>
          </p:nvSpPr>
          <p:spPr bwMode="auto">
            <a:xfrm>
              <a:off x="7550593" y="989013"/>
              <a:ext cx="1269558" cy="2211337"/>
            </a:xfrm>
            <a:prstGeom prst="roundRect">
              <a:avLst>
                <a:gd name="adj" fmla="val 9893"/>
              </a:avLst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Behandlung</a:t>
              </a:r>
              <a:r>
                <a:rPr kumimoji="0" lang="en-US" sz="1200" b="1" i="0" u="none" strike="noStrike" kern="1200" cap="none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bis PD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err="1">
                  <a:solidFill>
                    <a:schemeClr val="bg1"/>
                  </a:solidFill>
                  <a:latin typeface="Arial" charset="0"/>
                </a:rPr>
                <a:t>oder</a:t>
              </a:r>
              <a:r>
                <a:rPr kumimoji="0" lang="en-US" sz="1200" b="1" i="0" u="none" strike="noStrike" kern="1200" cap="none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Unverträglich-keit</a:t>
              </a:r>
              <a:endParaRPr kumimoji="0" lang="en-US" sz="12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Right Arrow 45">
              <a:extLst>
                <a:ext uri="{FF2B5EF4-FFF2-40B4-BE49-F238E27FC236}">
                  <a16:creationId xmlns:a16="http://schemas.microsoft.com/office/drawing/2014/main" id="{EEF0214C-404A-415E-92CE-9890FF6CA8EA}"/>
                </a:ext>
              </a:extLst>
            </p:cNvPr>
            <p:cNvSpPr/>
            <p:nvPr/>
          </p:nvSpPr>
          <p:spPr bwMode="auto">
            <a:xfrm>
              <a:off x="7102056" y="1459622"/>
              <a:ext cx="396547" cy="498555"/>
            </a:xfrm>
            <a:prstGeom prst="rightArrow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ound Same Side Corner Rectangle 53">
              <a:extLst>
                <a:ext uri="{FF2B5EF4-FFF2-40B4-BE49-F238E27FC236}">
                  <a16:creationId xmlns:a16="http://schemas.microsoft.com/office/drawing/2014/main" id="{25555EAE-B6A6-4EAE-8E83-40ED2648FCCE}"/>
                </a:ext>
              </a:extLst>
            </p:cNvPr>
            <p:cNvSpPr/>
            <p:nvPr/>
          </p:nvSpPr>
          <p:spPr bwMode="auto">
            <a:xfrm>
              <a:off x="511176" y="985167"/>
              <a:ext cx="1959179" cy="298460"/>
            </a:xfrm>
            <a:prstGeom prst="round2SameRect">
              <a:avLst/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Patient:innen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ounded Rectangle 30">
              <a:extLst>
                <a:ext uri="{FF2B5EF4-FFF2-40B4-BE49-F238E27FC236}">
                  <a16:creationId xmlns:a16="http://schemas.microsoft.com/office/drawing/2014/main" id="{465CB6EB-B146-4D88-8C87-75977EEDB332}"/>
                </a:ext>
              </a:extLst>
            </p:cNvPr>
            <p:cNvSpPr/>
            <p:nvPr/>
          </p:nvSpPr>
          <p:spPr bwMode="auto">
            <a:xfrm>
              <a:off x="1765300" y="1062733"/>
              <a:ext cx="638119" cy="1814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 =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302</a:t>
              </a:r>
            </a:p>
          </p:txBody>
        </p:sp>
        <p:sp>
          <p:nvSpPr>
            <p:cNvPr id="91" name="Bent Arrow 61">
              <a:extLst>
                <a:ext uri="{FF2B5EF4-FFF2-40B4-BE49-F238E27FC236}">
                  <a16:creationId xmlns:a16="http://schemas.microsoft.com/office/drawing/2014/main" id="{E4C2A0A5-810F-4E97-86A1-80F5330A8296}"/>
                </a:ext>
              </a:extLst>
            </p:cNvPr>
            <p:cNvSpPr/>
            <p:nvPr/>
          </p:nvSpPr>
          <p:spPr bwMode="auto">
            <a:xfrm flipV="1">
              <a:off x="3008908" y="2416367"/>
              <a:ext cx="718542" cy="540192"/>
            </a:xfrm>
            <a:prstGeom prst="bentArrow">
              <a:avLst>
                <a:gd name="adj1" fmla="val 15996"/>
                <a:gd name="adj2" fmla="val 26511"/>
                <a:gd name="adj3" fmla="val 25000"/>
                <a:gd name="adj4" fmla="val 43750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Right Arrow 45">
              <a:extLst>
                <a:ext uri="{FF2B5EF4-FFF2-40B4-BE49-F238E27FC236}">
                  <a16:creationId xmlns:a16="http://schemas.microsoft.com/office/drawing/2014/main" id="{05994136-8C7E-4823-AA60-3BEE5422998E}"/>
                </a:ext>
              </a:extLst>
            </p:cNvPr>
            <p:cNvSpPr/>
            <p:nvPr/>
          </p:nvSpPr>
          <p:spPr bwMode="auto">
            <a:xfrm>
              <a:off x="7101560" y="2557157"/>
              <a:ext cx="396547" cy="498555"/>
            </a:xfrm>
            <a:prstGeom prst="rightArrow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Rounded Rectangle 30">
              <a:extLst>
                <a:ext uri="{FF2B5EF4-FFF2-40B4-BE49-F238E27FC236}">
                  <a16:creationId xmlns:a16="http://schemas.microsoft.com/office/drawing/2014/main" id="{404A8F95-B254-43BB-9D4B-01DF7C8A3B95}"/>
                </a:ext>
              </a:extLst>
            </p:cNvPr>
            <p:cNvSpPr/>
            <p:nvPr/>
          </p:nvSpPr>
          <p:spPr bwMode="auto">
            <a:xfrm>
              <a:off x="3800243" y="1629175"/>
              <a:ext cx="638119" cy="1814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n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179</a:t>
              </a:r>
            </a:p>
          </p:txBody>
        </p:sp>
        <p:sp>
          <p:nvSpPr>
            <p:cNvPr id="94" name="Rounded Rectangle 30">
              <a:extLst>
                <a:ext uri="{FF2B5EF4-FFF2-40B4-BE49-F238E27FC236}">
                  <a16:creationId xmlns:a16="http://schemas.microsoft.com/office/drawing/2014/main" id="{FB5155B9-B6A9-4A62-BA3D-AADBB9976D43}"/>
                </a:ext>
              </a:extLst>
            </p:cNvPr>
            <p:cNvSpPr/>
            <p:nvPr/>
          </p:nvSpPr>
          <p:spPr bwMode="auto">
            <a:xfrm>
              <a:off x="3799035" y="2780120"/>
              <a:ext cx="638119" cy="1814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n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123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7936BAF-5BF6-4376-A3CB-1F0C5FC78A47}"/>
              </a:ext>
            </a:extLst>
          </p:cNvPr>
          <p:cNvSpPr txBox="1"/>
          <p:nvPr/>
        </p:nvSpPr>
        <p:spPr>
          <a:xfrm>
            <a:off x="0" y="4772478"/>
            <a:ext cx="9143999" cy="371513"/>
          </a:xfrm>
          <a:prstGeom prst="rect">
            <a:avLst/>
          </a:prstGeom>
          <a:noFill/>
        </p:spPr>
        <p:txBody>
          <a:bodyPr wrap="square" lIns="91440" tIns="46800" rIns="91440" bIns="46800" rtlCol="0" anchor="b" anchorCtr="0">
            <a:spAutoFit/>
          </a:bodyPr>
          <a:lstStyle/>
          <a:p>
            <a:pPr>
              <a:defRPr/>
            </a:pPr>
            <a:r>
              <a:rPr lang="de-DE" sz="600" dirty="0"/>
              <a:t>CRR: komplette Remissionsrate; HRCA: Hochrisiko-Chromosomenanomalien; IRC: unabhängige Prüfungskommission; </a:t>
            </a:r>
            <a:r>
              <a:rPr lang="de-DE" sz="600" dirty="0" err="1"/>
              <a:t>IsaKd</a:t>
            </a:r>
            <a:r>
              <a:rPr lang="de-DE" sz="600" dirty="0"/>
              <a:t>: </a:t>
            </a:r>
            <a:r>
              <a:rPr lang="de-DE" sz="600" dirty="0" err="1"/>
              <a:t>Isatuximab</a:t>
            </a:r>
            <a:r>
              <a:rPr lang="de-DE" sz="600" dirty="0"/>
              <a:t>, </a:t>
            </a:r>
            <a:r>
              <a:rPr lang="de-DE" sz="600" dirty="0" err="1"/>
              <a:t>Carfilzomib</a:t>
            </a:r>
            <a:r>
              <a:rPr lang="de-DE" sz="600" dirty="0"/>
              <a:t> und Dexamethason; </a:t>
            </a:r>
            <a:r>
              <a:rPr lang="de-DE" sz="600" dirty="0" err="1"/>
              <a:t>i.v.</a:t>
            </a:r>
            <a:r>
              <a:rPr lang="de-DE" sz="600" dirty="0"/>
              <a:t>: intravenös; </a:t>
            </a:r>
            <a:r>
              <a:rPr lang="de-DE" sz="600" dirty="0" err="1"/>
              <a:t>Kd</a:t>
            </a:r>
            <a:r>
              <a:rPr lang="de-DE" sz="600" dirty="0"/>
              <a:t>: </a:t>
            </a:r>
            <a:r>
              <a:rPr lang="de-DE" sz="600" dirty="0" err="1"/>
              <a:t>Carfilzomib</a:t>
            </a:r>
            <a:r>
              <a:rPr lang="de-DE" sz="600" dirty="0"/>
              <a:t> und Dexamethason; MRD: minimale Resterkrankung; </a:t>
            </a:r>
            <a:br>
              <a:rPr lang="de-DE" sz="600" dirty="0"/>
            </a:br>
            <a:r>
              <a:rPr lang="de-DE" sz="600" dirty="0"/>
              <a:t>ORR: Gesamtansprechrate; OS: Gesamtüberleben; PD: Krankheitsprogression; PFS: progressionsfreies Überleben; </a:t>
            </a:r>
            <a:r>
              <a:rPr lang="de-DE" sz="600" dirty="0" err="1"/>
              <a:t>p.o</a:t>
            </a:r>
            <a:r>
              <a:rPr lang="de-DE" sz="600" dirty="0"/>
              <a:t>.: peroral; R: Randomisierung; RRMM: rezidiviertes/refraktäres multiples Myelom; VGPR: sehr gute partielle Remission.</a:t>
            </a:r>
          </a:p>
          <a:p>
            <a:pPr>
              <a:defRPr/>
            </a:pPr>
            <a:r>
              <a:rPr lang="en-GB" sz="600" dirty="0">
                <a:hlinkClick r:id="rId7"/>
              </a:rPr>
              <a:t>NCT03275285</a:t>
            </a:r>
            <a:r>
              <a:rPr lang="en-GB" sz="600" dirty="0"/>
              <a:t>. </a:t>
            </a:r>
            <a:r>
              <a:rPr lang="de-DE" sz="600" dirty="0"/>
              <a:t>Hajek R et al. IMS 2022, Abstract OAB-046.</a:t>
            </a:r>
            <a:r>
              <a:rPr lang="en-GB" sz="600" dirty="0"/>
              <a:t> </a:t>
            </a:r>
            <a:r>
              <a:rPr lang="en-US" sz="600" dirty="0" err="1">
                <a:hlinkClick r:id="rId8"/>
              </a:rPr>
              <a:t>Facon</a:t>
            </a:r>
            <a:r>
              <a:rPr lang="en-US" sz="600" dirty="0">
                <a:hlinkClick r:id="rId8"/>
              </a:rPr>
              <a:t> T et al. EHA 2023, Abstract P916</a:t>
            </a:r>
            <a:r>
              <a:rPr lang="en-US" sz="600" dirty="0"/>
              <a:t>.</a:t>
            </a:r>
            <a:r>
              <a:rPr lang="de-DE" sz="6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4C21C-67DE-2209-1C9D-4BD7B6879635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rgbClr val="000000"/>
                </a:solidFill>
              </a:rPr>
              <a:t>IKEMA: Langzeit-Ergebnisse </a:t>
            </a:r>
            <a:r>
              <a:rPr lang="de-DE" sz="2400" kern="0" dirty="0" err="1">
                <a:solidFill>
                  <a:srgbClr val="000000"/>
                </a:solidFill>
              </a:rPr>
              <a:t>IsaKd</a:t>
            </a:r>
            <a:r>
              <a:rPr lang="de-DE" sz="2400" kern="0" dirty="0">
                <a:solidFill>
                  <a:srgbClr val="000000"/>
                </a:solidFill>
              </a:rPr>
              <a:t> vs. </a:t>
            </a:r>
            <a:r>
              <a:rPr lang="de-DE" sz="2400" kern="0" dirty="0" err="1">
                <a:solidFill>
                  <a:srgbClr val="000000"/>
                </a:solidFill>
              </a:rPr>
              <a:t>Kd</a:t>
            </a:r>
            <a:endParaRPr lang="de-DE" sz="2400" kern="0" dirty="0">
              <a:solidFill>
                <a:srgbClr val="000000"/>
              </a:solidFill>
            </a:endParaRPr>
          </a:p>
          <a:p>
            <a:r>
              <a:rPr lang="de-DE" sz="1600" kern="0" dirty="0">
                <a:solidFill>
                  <a:srgbClr val="000000"/>
                </a:solidFill>
              </a:rPr>
              <a:t>bei RRMM mit 1q21+ Status mit oder ohne HRCA</a:t>
            </a:r>
            <a:endParaRPr lang="de-DE" sz="14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782640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864961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FISH: Fluoreszenz-in-situ-Hybridisierung; HRCA: Hochrisiko-Chromosomenanomalien; </a:t>
            </a:r>
            <a:r>
              <a:rPr lang="de-DE" sz="600" dirty="0" err="1"/>
              <a:t>IsaKd</a:t>
            </a:r>
            <a:r>
              <a:rPr lang="de-DE" sz="600" dirty="0"/>
              <a:t>: </a:t>
            </a:r>
            <a:r>
              <a:rPr lang="de-DE" sz="600" dirty="0" err="1"/>
              <a:t>Isatuximab</a:t>
            </a:r>
            <a:r>
              <a:rPr lang="de-DE" sz="600" dirty="0"/>
              <a:t>, </a:t>
            </a:r>
            <a:r>
              <a:rPr lang="de-DE" sz="600" dirty="0" err="1"/>
              <a:t>Carfilzomib</a:t>
            </a:r>
            <a:r>
              <a:rPr lang="de-DE" sz="600" dirty="0"/>
              <a:t> und Dexamethason; RRMM: rezidiviertes/refraktäres multiples Myelom.</a:t>
            </a:r>
          </a:p>
          <a:p>
            <a:pPr>
              <a:defRPr/>
            </a:pPr>
            <a:r>
              <a:rPr lang="en-GB" sz="600" dirty="0">
                <a:hlinkClick r:id="rId4"/>
              </a:rPr>
              <a:t>NCT03275285</a:t>
            </a:r>
            <a:r>
              <a:rPr lang="en-GB" sz="600" dirty="0"/>
              <a:t>. </a:t>
            </a:r>
            <a:r>
              <a:rPr lang="en-US" sz="600" dirty="0" err="1">
                <a:hlinkClick r:id="rId5"/>
              </a:rPr>
              <a:t>Facon</a:t>
            </a:r>
            <a:r>
              <a:rPr lang="en-US" sz="600" dirty="0">
                <a:hlinkClick r:id="rId5"/>
              </a:rPr>
              <a:t> T et al. EHA 2023, Abstract P916</a:t>
            </a:r>
            <a:r>
              <a:rPr lang="en-US" sz="600" dirty="0"/>
              <a:t>.</a:t>
            </a:r>
            <a:r>
              <a:rPr lang="de-DE" sz="600" dirty="0"/>
              <a:t> 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EB391A5A-A7E4-4F63-BEEA-0C4F8097B41B}"/>
              </a:ext>
            </a:extLst>
          </p:cNvPr>
          <p:cNvSpPr txBox="1">
            <a:spLocks/>
          </p:cNvSpPr>
          <p:nvPr/>
        </p:nvSpPr>
        <p:spPr bwMode="gray">
          <a:xfrm>
            <a:off x="346239" y="1383248"/>
            <a:ext cx="8451521" cy="2881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buClr>
                <a:srgbClr val="007CC2"/>
              </a:buClr>
              <a:buFont typeface="Wingdings" panose="05000000000000000000" pitchFamily="2" charset="2"/>
              <a:buChar char="§"/>
            </a:pPr>
            <a:r>
              <a:rPr lang="de-DE" sz="1400" kern="0" dirty="0">
                <a:cs typeface="Lucida Sans Unicode"/>
              </a:rPr>
              <a:t>Ziel: Präspezifizierte Subgruppenanalyse der IKEMA-Daten bei RRMM-Patient:innen mit 1q21+ Status (mit oder ohne Hochrisiko-Chromosomenanomalien) zum Langzeit-Follow-up von 44,2 Monaten</a:t>
            </a:r>
          </a:p>
          <a:p>
            <a:pPr defTabSz="685800">
              <a:buClr>
                <a:srgbClr val="007CC2"/>
              </a:buClr>
              <a:buFont typeface="Wingdings" panose="05000000000000000000" pitchFamily="2" charset="2"/>
              <a:buChar char="§"/>
            </a:pPr>
            <a:r>
              <a:rPr lang="de-DE" sz="1400" kern="0" dirty="0">
                <a:cs typeface="Lucida Sans Unicode"/>
              </a:rPr>
              <a:t>Zusätzliche Analyse verwandter Subgruppen: isoliert 1q21+ (≥ 3 Kopien ohne HRCA), </a:t>
            </a:r>
            <a:r>
              <a:rPr lang="de-DE" sz="1400" kern="0" dirty="0" err="1">
                <a:cs typeface="Lucida Sans Unicode"/>
              </a:rPr>
              <a:t>gain</a:t>
            </a:r>
            <a:r>
              <a:rPr lang="de-DE" sz="1400" kern="0" dirty="0">
                <a:cs typeface="Lucida Sans Unicode"/>
              </a:rPr>
              <a:t>(1q21), </a:t>
            </a:r>
            <a:r>
              <a:rPr lang="de-DE" sz="1400" kern="0" dirty="0" err="1">
                <a:cs typeface="Lucida Sans Unicode"/>
              </a:rPr>
              <a:t>amp</a:t>
            </a:r>
            <a:r>
              <a:rPr lang="de-DE" sz="1400" kern="0" dirty="0">
                <a:cs typeface="Lucida Sans Unicode"/>
              </a:rPr>
              <a:t>(1q21) </a:t>
            </a:r>
          </a:p>
          <a:p>
            <a:pPr marR="0" lvl="0" defTabSz="685800">
              <a:buClr>
                <a:srgbClr val="007C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>
                <a:cs typeface="Lucida Sans Unicode"/>
              </a:rPr>
              <a:t>Die Bewertung des zytogenetischen Risikos erfolgte gemäß präspezifizierten Kriterien </a:t>
            </a:r>
            <a:br>
              <a:rPr lang="de-DE" sz="1400" kern="0" dirty="0">
                <a:cs typeface="Lucida Sans Unicode"/>
              </a:rPr>
            </a:br>
            <a:r>
              <a:rPr lang="de-DE" sz="1400" kern="0" dirty="0">
                <a:cs typeface="Lucida Sans Unicode"/>
              </a:rPr>
              <a:t>(FISH-</a:t>
            </a:r>
            <a:r>
              <a:rPr lang="de-DE" sz="1400" kern="0" dirty="0" err="1">
                <a:cs typeface="Lucida Sans Unicode"/>
              </a:rPr>
              <a:t>Cutoff</a:t>
            </a:r>
            <a:r>
              <a:rPr lang="de-DE" sz="1400" kern="0" dirty="0">
                <a:cs typeface="Lucida Sans Unicode"/>
              </a:rPr>
              <a:t> von 30 %): </a:t>
            </a:r>
          </a:p>
          <a:p>
            <a:pPr lvl="1" defTabSz="685800">
              <a:buClr>
                <a:srgbClr val="007CC2"/>
              </a:buClr>
              <a:buFont typeface="Wingdings" panose="05000000000000000000" pitchFamily="2" charset="2"/>
              <a:buChar char="§"/>
              <a:defRPr/>
            </a:pPr>
            <a:r>
              <a:rPr lang="de-DE" sz="1200" kern="0" dirty="0">
                <a:cs typeface="Lucida Sans Unicode"/>
              </a:rPr>
              <a:t>1q21+ Status: ≥ 3 Kopien </a:t>
            </a:r>
          </a:p>
          <a:p>
            <a:pPr lvl="1" defTabSz="685800">
              <a:buClr>
                <a:srgbClr val="007CC2"/>
              </a:buClr>
              <a:buFont typeface="Wingdings" panose="05000000000000000000" pitchFamily="2" charset="2"/>
              <a:buChar char="§"/>
              <a:defRPr/>
            </a:pPr>
            <a:r>
              <a:rPr lang="de-DE" sz="1200" kern="0" dirty="0" err="1">
                <a:cs typeface="Lucida Sans Unicode"/>
              </a:rPr>
              <a:t>gain</a:t>
            </a:r>
            <a:r>
              <a:rPr lang="de-DE" sz="1200" kern="0" dirty="0">
                <a:cs typeface="Lucida Sans Unicode"/>
              </a:rPr>
              <a:t>(1q21): 3 Kopien </a:t>
            </a:r>
          </a:p>
          <a:p>
            <a:pPr lvl="1" defTabSz="685800">
              <a:buClr>
                <a:srgbClr val="007CC2"/>
              </a:buClr>
              <a:buFont typeface="Wingdings" panose="05000000000000000000" pitchFamily="2" charset="2"/>
              <a:buChar char="§"/>
              <a:defRPr/>
            </a:pPr>
            <a:r>
              <a:rPr lang="de-DE" sz="1200" kern="0" dirty="0" err="1">
                <a:cs typeface="Lucida Sans Unicode"/>
              </a:rPr>
              <a:t>amp</a:t>
            </a:r>
            <a:r>
              <a:rPr lang="de-DE" sz="1200" kern="0" dirty="0">
                <a:cs typeface="Lucida Sans Unicode"/>
              </a:rPr>
              <a:t>(1q21): ≥ 4 Kopien </a:t>
            </a:r>
            <a:endParaRPr lang="de-DE" sz="1050" kern="0" dirty="0"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F86DA-1467-1F12-A1F4-41BCEA304A23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rgbClr val="000000"/>
                </a:solidFill>
              </a:rPr>
              <a:t>IKEMA: Langzeit-Ergebnisse </a:t>
            </a:r>
            <a:r>
              <a:rPr lang="de-DE" sz="2400" kern="0" dirty="0" err="1">
                <a:solidFill>
                  <a:srgbClr val="000000"/>
                </a:solidFill>
              </a:rPr>
              <a:t>IsaKd</a:t>
            </a:r>
            <a:r>
              <a:rPr lang="de-DE" sz="2400" kern="0" dirty="0">
                <a:solidFill>
                  <a:srgbClr val="000000"/>
                </a:solidFill>
              </a:rPr>
              <a:t> vs. </a:t>
            </a:r>
            <a:r>
              <a:rPr lang="de-DE" sz="2400" kern="0" dirty="0" err="1">
                <a:solidFill>
                  <a:srgbClr val="000000"/>
                </a:solidFill>
              </a:rPr>
              <a:t>Kd</a:t>
            </a:r>
            <a:endParaRPr lang="de-DE" sz="2400" kern="0" dirty="0">
              <a:solidFill>
                <a:srgbClr val="000000"/>
              </a:solidFill>
            </a:endParaRPr>
          </a:p>
          <a:p>
            <a:r>
              <a:rPr lang="de-DE" sz="1600" kern="0" dirty="0">
                <a:solidFill>
                  <a:srgbClr val="000000"/>
                </a:solidFill>
              </a:rPr>
              <a:t>bei RMM mit 1q21+ Status mit oder ohne HRCA</a:t>
            </a:r>
            <a:endParaRPr lang="de-DE" sz="14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816044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777851"/>
            <a:ext cx="888799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CR: komplette Remission; HRCA: Hochrisiko-Chromosomenanomalien; </a:t>
            </a:r>
            <a:r>
              <a:rPr lang="de-DE" sz="600" dirty="0" err="1"/>
              <a:t>IsaKd</a:t>
            </a:r>
            <a:r>
              <a:rPr lang="de-DE" sz="600" dirty="0"/>
              <a:t>: </a:t>
            </a:r>
            <a:r>
              <a:rPr lang="de-DE" sz="600" dirty="0" err="1"/>
              <a:t>Isatuximab</a:t>
            </a:r>
            <a:r>
              <a:rPr lang="de-DE" sz="600" dirty="0"/>
              <a:t>, </a:t>
            </a:r>
            <a:r>
              <a:rPr lang="de-DE" sz="600" dirty="0" err="1"/>
              <a:t>Carfilzomib</a:t>
            </a:r>
            <a:r>
              <a:rPr lang="de-DE" sz="600" dirty="0"/>
              <a:t> und Dexamethason; HR: Hazard Ratio; </a:t>
            </a:r>
            <a:r>
              <a:rPr lang="de-DE" sz="600" dirty="0" err="1"/>
              <a:t>Kd</a:t>
            </a:r>
            <a:r>
              <a:rPr lang="de-DE" sz="600" dirty="0"/>
              <a:t>: </a:t>
            </a:r>
            <a:r>
              <a:rPr lang="de-DE" sz="600" dirty="0" err="1"/>
              <a:t>Carfilzomib</a:t>
            </a:r>
            <a:r>
              <a:rPr lang="de-DE" sz="600" dirty="0"/>
              <a:t> und Dexamethason; KI: Konfidenzintervall; </a:t>
            </a:r>
            <a:r>
              <a:rPr lang="de-DE" sz="600" dirty="0" err="1"/>
              <a:t>mPFS</a:t>
            </a:r>
            <a:r>
              <a:rPr lang="de-DE" sz="600" dirty="0"/>
              <a:t>: medianes progressionsfreies Überleben; </a:t>
            </a:r>
            <a:br>
              <a:rPr lang="de-DE" sz="600" dirty="0"/>
            </a:br>
            <a:r>
              <a:rPr lang="de-DE" sz="600" dirty="0"/>
              <a:t>MRD: minimale Resterkrankung; NB: nicht berechenbar; ORR: Gesamtansprechrate; PFS: progressionsfreies Überleben; RRMM: rezidiviertes/refraktäres multiples Myelom; VGPR: sehr gute partielle Remission.</a:t>
            </a:r>
          </a:p>
          <a:p>
            <a:pPr>
              <a:defRPr/>
            </a:pPr>
            <a:r>
              <a:rPr lang="en-GB" sz="600" dirty="0">
                <a:hlinkClick r:id="rId4"/>
              </a:rPr>
              <a:t>NCT03275285</a:t>
            </a:r>
            <a:r>
              <a:rPr lang="en-GB" sz="600" dirty="0"/>
              <a:t>. </a:t>
            </a:r>
            <a:r>
              <a:rPr lang="en-US" sz="600" dirty="0" err="1">
                <a:hlinkClick r:id="rId5"/>
              </a:rPr>
              <a:t>Facon</a:t>
            </a:r>
            <a:r>
              <a:rPr lang="en-US" sz="600" dirty="0">
                <a:hlinkClick r:id="rId5"/>
              </a:rPr>
              <a:t> T et al. EHA 2023, Abstract P916</a:t>
            </a:r>
            <a:r>
              <a:rPr lang="en-US" sz="600" dirty="0"/>
              <a:t>.</a:t>
            </a:r>
            <a:r>
              <a:rPr lang="de-DE" sz="600" dirty="0"/>
              <a:t> 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395996" y="1227752"/>
          <a:ext cx="8631997" cy="248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591770264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397375434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177445679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101983948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964764211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205243975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741500640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2041387463"/>
                    </a:ext>
                  </a:extLst>
                </a:gridCol>
                <a:gridCol w="744318">
                  <a:extLst>
                    <a:ext uri="{9D8B030D-6E8A-4147-A177-3AD203B41FA5}">
                      <a16:colId xmlns:a16="http://schemas.microsoft.com/office/drawing/2014/main" val="3387663858"/>
                    </a:ext>
                  </a:extLst>
                </a:gridCol>
              </a:tblGrid>
              <a:tr h="355041">
                <a:tc rowSpan="2"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spc="-2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Standardrisiko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1q21+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Isoliert 1q21+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(ohne HRCA)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gain</a:t>
                      </a: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(1q21)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amp</a:t>
                      </a: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(1q21)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endParaRPr lang="de-DE" sz="900" b="1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endParaRPr lang="de-DE" sz="900" b="1" kern="1200" spc="-2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endParaRPr lang="de-DE" sz="900" b="1" kern="1200" spc="-2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37924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r>
                        <a:rPr lang="de-DE" sz="900" b="1" baseline="0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65 (36,3)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43 (35,0)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75 (41,9)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52 (42,3)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47 (26,3)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31 (25,2)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43 (24,0)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37 (30,1)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(17,9)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(12,2)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208964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err="1"/>
                        <a:t>mPFS</a:t>
                      </a:r>
                      <a:r>
                        <a:rPr lang="de-DE" sz="900" b="1" dirty="0"/>
                        <a:t>, Monate </a:t>
                      </a:r>
                      <a:br>
                        <a:rPr lang="de-DE" sz="900" b="1" dirty="0"/>
                      </a:br>
                      <a:r>
                        <a:rPr lang="de-DE" sz="900" b="1" dirty="0"/>
                        <a:t>[95 % KI]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42,4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[26,3–NB]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20,3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[15,2–28,2]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25,8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[17,1–38,2]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16,2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[10,2–24,8]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38,2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[18,8–NB]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16,2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[10,2–25,1]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30,2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[20,8–NB]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18,2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[10,2–25,0]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18,4 </a:t>
                      </a:r>
                      <a:b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[13,1</a:t>
                      </a:r>
                      <a:r>
                        <a:rPr lang="de-DE" sz="900" dirty="0"/>
                        <a:t>–NB]</a:t>
                      </a:r>
                      <a:endParaRPr lang="de-DE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14,5 </a:t>
                      </a:r>
                      <a:b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[2,8</a:t>
                      </a:r>
                      <a:r>
                        <a:rPr lang="de-DE" sz="900" dirty="0"/>
                        <a:t>–NB]</a:t>
                      </a:r>
                      <a:endParaRPr lang="de-DE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PFS HR vs. </a:t>
                      </a:r>
                      <a:r>
                        <a:rPr lang="de-DE" sz="900" b="1" dirty="0" err="1"/>
                        <a:t>Kd</a:t>
                      </a:r>
                      <a:r>
                        <a:rPr lang="de-DE" sz="900" b="1" dirty="0"/>
                        <a:t> </a:t>
                      </a:r>
                      <a:br>
                        <a:rPr lang="de-DE" sz="900" b="1" dirty="0"/>
                      </a:br>
                      <a:r>
                        <a:rPr lang="de-DE" sz="900" b="1" dirty="0"/>
                        <a:t>[95 % KI]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0,50 (0,29–0,84)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/>
                        <a:t>0,58 (0,37–0,92)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0,50 (0,27–0,92)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0,50 (0,28–0,90)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0,73 (0,33</a:t>
                      </a:r>
                      <a:r>
                        <a:rPr lang="de-DE" sz="900" dirty="0"/>
                        <a:t>–1,63)</a:t>
                      </a:r>
                      <a:endParaRPr lang="de-DE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986136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ORR,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90,8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86,0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86,7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82,7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91,5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87,1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90,7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86,5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411159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≥ VGPR,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76,9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53,5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73,3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51,9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80,9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51,6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79,1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56,8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429021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MRD-,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44,6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40,4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66502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MRD- ≥ CR,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29,3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36,2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27,9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13,5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68902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8887AE25-CEFA-21AE-1B6A-D2C550BC4CB9}"/>
              </a:ext>
            </a:extLst>
          </p:cNvPr>
          <p:cNvSpPr/>
          <p:nvPr/>
        </p:nvSpPr>
        <p:spPr bwMode="auto">
          <a:xfrm>
            <a:off x="395998" y="919975"/>
            <a:ext cx="1369007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Ergebnisse: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65D3D15-18D7-5A0B-0EB8-EC1AD7491CAD}"/>
              </a:ext>
            </a:extLst>
          </p:cNvPr>
          <p:cNvGrpSpPr/>
          <p:nvPr/>
        </p:nvGrpSpPr>
        <p:grpSpPr>
          <a:xfrm>
            <a:off x="-1" y="3852442"/>
            <a:ext cx="9144001" cy="855696"/>
            <a:chOff x="-1" y="3999406"/>
            <a:chExt cx="9144001" cy="772038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0979A581-57C6-2636-EA4C-9F54C458623F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3999406"/>
              <a:ext cx="9144001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80B03D4-C0DA-7A61-0F50-87A2C8D64DF3}"/>
                </a:ext>
              </a:extLst>
            </p:cNvPr>
            <p:cNvSpPr txBox="1">
              <a:spLocks/>
            </p:cNvSpPr>
            <p:nvPr/>
          </p:nvSpPr>
          <p:spPr>
            <a:xfrm>
              <a:off x="81886" y="3999407"/>
              <a:ext cx="8946107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1q21-Anomalien beeinflussen das PFS bei Patient:innen mit MM. IsaKd zeigte gegenüber Kd einen größeren PFS-Vorteil und ein tieferes Ansprechen bei Patient:innen mit 1q21+ Status, sowie bei Patient:innen mit isoliertem 1q21+, gain(1q21) oder amp(1q21). Somit unterstützen die Langzeit-Ergebnisse IsaKd als wirksame Behandlungsoption auch für schwer zu behandelnde RRMM-Patient:innen mit 1q21+ Status.</a:t>
              </a: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97C6E20D-D6F2-BAB4-3047-13FDBD55BBF1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rgbClr val="000000"/>
                </a:solidFill>
              </a:rPr>
              <a:t>IKEMA: Langzeit-Ergebnisse </a:t>
            </a:r>
            <a:r>
              <a:rPr lang="de-DE" sz="2400" kern="0" dirty="0" err="1">
                <a:solidFill>
                  <a:srgbClr val="000000"/>
                </a:solidFill>
              </a:rPr>
              <a:t>IsaKd</a:t>
            </a:r>
            <a:r>
              <a:rPr lang="de-DE" sz="2400" kern="0" dirty="0">
                <a:solidFill>
                  <a:srgbClr val="000000"/>
                </a:solidFill>
              </a:rPr>
              <a:t> vs. </a:t>
            </a:r>
            <a:r>
              <a:rPr lang="de-DE" sz="2400" kern="0" dirty="0" err="1">
                <a:solidFill>
                  <a:srgbClr val="000000"/>
                </a:solidFill>
              </a:rPr>
              <a:t>Kd</a:t>
            </a:r>
            <a:endParaRPr lang="de-DE" sz="2400" kern="0" dirty="0">
              <a:solidFill>
                <a:srgbClr val="000000"/>
              </a:solidFill>
            </a:endParaRPr>
          </a:p>
          <a:p>
            <a:r>
              <a:rPr lang="de-DE" sz="1600" kern="0" dirty="0">
                <a:solidFill>
                  <a:srgbClr val="000000"/>
                </a:solidFill>
              </a:rPr>
              <a:t>bei RMM mit 1q21+ Status mit oder ohne HRCA</a:t>
            </a:r>
            <a:endParaRPr lang="de-DE" sz="14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990684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98" y="907979"/>
            <a:ext cx="8424151" cy="470299"/>
          </a:xfrm>
        </p:spPr>
        <p:txBody>
          <a:bodyPr/>
          <a:lstStyle/>
          <a:p>
            <a:r>
              <a:rPr lang="de-DE" sz="1400" dirty="0"/>
              <a:t>Studiendesign</a:t>
            </a:r>
            <a:r>
              <a:rPr lang="de-DE" sz="1600" dirty="0"/>
              <a:t> ICARIA-MM (NCT02990338)</a:t>
            </a:r>
          </a:p>
        </p:txBody>
      </p:sp>
      <p:cxnSp>
        <p:nvCxnSpPr>
          <p:cNvPr id="4" name="Straight Connector 3"/>
          <p:cNvCxnSpPr>
            <a:cxnSpLocks/>
            <a:stCxn id="7" idx="3"/>
          </p:cNvCxnSpPr>
          <p:nvPr/>
        </p:nvCxnSpPr>
        <p:spPr>
          <a:xfrm>
            <a:off x="1175371" y="3223045"/>
            <a:ext cx="2811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823128" y="1558826"/>
            <a:ext cx="2160000" cy="1581524"/>
          </a:xfrm>
          <a:prstGeom prst="roundRect">
            <a:avLst>
              <a:gd name="adj" fmla="val 7566"/>
            </a:avLst>
          </a:prstGeom>
          <a:solidFill>
            <a:srgbClr val="0063C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en-GB" sz="900" b="1" dirty="0">
                <a:solidFill>
                  <a:prstClr val="white"/>
                </a:solidFill>
                <a:cs typeface="Arial" panose="020B0604020202020204" pitchFamily="34" charset="0"/>
              </a:rPr>
              <a:t>Isa</a:t>
            </a:r>
            <a:b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10 mg/kg </a:t>
            </a: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i.v.</a:t>
            </a:r>
            <a:b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Zyklus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1: </a:t>
            </a: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Tage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1, 8, 15 und 22</a:t>
            </a:r>
            <a:b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Darauffolgende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Zyklen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: </a:t>
            </a: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Tage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1 und 15</a:t>
            </a:r>
          </a:p>
          <a:p>
            <a:pPr algn="ctr">
              <a:spcAft>
                <a:spcPts val="450"/>
              </a:spcAft>
            </a:pP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prstClr val="white"/>
                </a:solidFill>
                <a:cs typeface="Arial" panose="020B0604020202020204" pitchFamily="34" charset="0"/>
              </a:rPr>
              <a:t>P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b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4 mg; </a:t>
            </a: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Tage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1–21</a:t>
            </a:r>
          </a:p>
          <a:p>
            <a:pPr algn="ctr">
              <a:spcAft>
                <a:spcPts val="450"/>
              </a:spcAft>
            </a:pPr>
            <a:r>
              <a:rPr lang="en-GB" sz="900" b="1" dirty="0">
                <a:solidFill>
                  <a:prstClr val="white"/>
                </a:solidFill>
                <a:cs typeface="Arial" panose="020B0604020202020204" pitchFamily="34" charset="0"/>
              </a:rPr>
              <a:t>D</a:t>
            </a:r>
            <a:b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40 mg </a:t>
            </a: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Patienten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&lt; 75 Jahre</a:t>
            </a:r>
            <a:b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20 mg </a:t>
            </a:r>
            <a:r>
              <a:rPr lang="en-GB" sz="900" dirty="0" err="1">
                <a:solidFill>
                  <a:prstClr val="white"/>
                </a:solidFill>
                <a:cs typeface="Arial" panose="020B0604020202020204" pitchFamily="34" charset="0"/>
              </a:rPr>
              <a:t>Patienten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prstClr val="white"/>
                </a:solidFill>
                <a:latin typeface="Imago" panose="020B0500060000020004" pitchFamily="34" charset="0"/>
                <a:cs typeface="Arial" panose="020B0604020202020204" pitchFamily="34" charset="0"/>
              </a:rPr>
              <a:t>≥ </a:t>
            </a:r>
            <a:r>
              <a:rPr lang="en-GB" sz="900" dirty="0">
                <a:solidFill>
                  <a:prstClr val="white"/>
                </a:solidFill>
                <a:cs typeface="Arial" panose="020B0604020202020204" pitchFamily="34" charset="0"/>
              </a:rPr>
              <a:t>75 Jahre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510" y="2946694"/>
            <a:ext cx="915861" cy="5527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prstClr val="black"/>
                </a:solidFill>
                <a:cs typeface="Arial" panose="020B0604020202020204" pitchFamily="34" charset="0"/>
              </a:rPr>
              <a:t>RRMM</a:t>
            </a:r>
            <a:br>
              <a:rPr lang="en-GB" sz="105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sz="1050" b="1" dirty="0">
                <a:solidFill>
                  <a:prstClr val="black"/>
                </a:solidFill>
                <a:cs typeface="Arial" panose="020B0604020202020204" pitchFamily="34" charset="0"/>
              </a:rPr>
              <a:t>N = 300</a:t>
            </a:r>
          </a:p>
        </p:txBody>
      </p:sp>
      <p:cxnSp>
        <p:nvCxnSpPr>
          <p:cNvPr id="9" name="Elbow Connector 8"/>
          <p:cNvCxnSpPr>
            <a:cxnSpLocks/>
            <a:endCxn id="6" idx="1"/>
          </p:cNvCxnSpPr>
          <p:nvPr/>
        </p:nvCxnSpPr>
        <p:spPr>
          <a:xfrm rot="5400000" flipH="1" flipV="1">
            <a:off x="922424" y="2883650"/>
            <a:ext cx="1434766" cy="36664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823127" y="3222443"/>
            <a:ext cx="2160000" cy="855242"/>
          </a:xfrm>
          <a:prstGeom prst="roundRect">
            <a:avLst>
              <a:gd name="adj" fmla="val 6495"/>
            </a:avLst>
          </a:prstGeom>
          <a:solidFill>
            <a:srgbClr val="E7EA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>
              <a:spcAft>
                <a:spcPts val="450"/>
              </a:spcAft>
            </a:pPr>
            <a:r>
              <a:rPr lang="en-GB" sz="900" b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4 mg: </a:t>
            </a:r>
            <a:r>
              <a:rPr lang="en-GB" sz="900" dirty="0" err="1">
                <a:solidFill>
                  <a:schemeClr val="tx1"/>
                </a:solidFill>
                <a:cs typeface="Arial" panose="020B0604020202020204" pitchFamily="34" charset="0"/>
              </a:rPr>
              <a:t>Tage</a:t>
            </a: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 1–21</a:t>
            </a:r>
          </a:p>
          <a:p>
            <a:pPr algn="ctr">
              <a:spcAft>
                <a:spcPts val="450"/>
              </a:spcAft>
            </a:pPr>
            <a:r>
              <a:rPr lang="en-GB" sz="900" b="1" dirty="0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  <a:b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40 mg </a:t>
            </a:r>
            <a:r>
              <a:rPr lang="en-GB" sz="900" dirty="0" err="1">
                <a:solidFill>
                  <a:schemeClr val="tx1"/>
                </a:solidFill>
                <a:cs typeface="Arial" panose="020B0604020202020204" pitchFamily="34" charset="0"/>
              </a:rPr>
              <a:t>Patienten</a:t>
            </a: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 &lt; 75 Jahre</a:t>
            </a:r>
            <a:b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20 mg </a:t>
            </a:r>
            <a:r>
              <a:rPr lang="en-GB" sz="900" dirty="0" err="1">
                <a:solidFill>
                  <a:schemeClr val="tx1"/>
                </a:solidFill>
                <a:cs typeface="Arial" panose="020B0604020202020204" pitchFamily="34" charset="0"/>
              </a:rPr>
              <a:t>Patienten</a:t>
            </a: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schemeClr val="tx1"/>
                </a:solidFill>
                <a:latin typeface="Imago" panose="020B0500060000020004" pitchFamily="34" charset="0"/>
                <a:cs typeface="Arial" panose="020B0604020202020204" pitchFamily="34" charset="0"/>
              </a:rPr>
              <a:t>≥ </a:t>
            </a:r>
            <a:r>
              <a:rPr lang="en-GB" sz="900" dirty="0">
                <a:solidFill>
                  <a:schemeClr val="tx1"/>
                </a:solidFill>
                <a:cs typeface="Arial" panose="020B0604020202020204" pitchFamily="34" charset="0"/>
              </a:rPr>
              <a:t>75 Jahre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56488" y="3777695"/>
            <a:ext cx="36664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0" name="Rounded Rectangle 39"/>
          <p:cNvSpPr/>
          <p:nvPr/>
        </p:nvSpPr>
        <p:spPr>
          <a:xfrm>
            <a:off x="1123225" y="2072729"/>
            <a:ext cx="684000" cy="24815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prstClr val="black"/>
                </a:solidFill>
                <a:cs typeface="Arial" panose="020B0604020202020204" pitchFamily="34" charset="0"/>
              </a:rPr>
              <a:t>n = 150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84997" y="3831371"/>
            <a:ext cx="684000" cy="24815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prstClr val="black"/>
                </a:solidFill>
                <a:cs typeface="Arial" panose="020B0604020202020204" pitchFamily="34" charset="0"/>
              </a:rPr>
              <a:t>n = 150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3128" y="4113103"/>
            <a:ext cx="210800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GB" sz="825" dirty="0">
                <a:cs typeface="Arial" panose="020B0604020202020204" pitchFamily="34" charset="0"/>
              </a:rPr>
              <a:t>28-tägige </a:t>
            </a:r>
            <a:r>
              <a:rPr lang="en-GB" sz="825" dirty="0" err="1">
                <a:cs typeface="Arial" panose="020B0604020202020204" pitchFamily="34" charset="0"/>
              </a:rPr>
              <a:t>Behandlungszyklen</a:t>
            </a:r>
            <a:r>
              <a:rPr lang="en-GB" sz="825" dirty="0">
                <a:cs typeface="Arial" panose="020B0604020202020204" pitchFamily="34" charset="0"/>
              </a:rPr>
              <a:t>. </a:t>
            </a:r>
            <a:r>
              <a:rPr lang="en-GB" sz="825" dirty="0" err="1">
                <a:cs typeface="Arial" panose="020B0604020202020204" pitchFamily="34" charset="0"/>
              </a:rPr>
              <a:t>Therapie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wird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bis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zur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Krankheitsprogression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oder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bis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zu</a:t>
            </a:r>
            <a:r>
              <a:rPr lang="en-GB" sz="825" dirty="0">
                <a:cs typeface="Arial" panose="020B0604020202020204" pitchFamily="34" charset="0"/>
              </a:rPr>
              <a:t> </a:t>
            </a:r>
            <a:r>
              <a:rPr lang="en-GB" sz="825" dirty="0" err="1">
                <a:cs typeface="Arial" panose="020B0604020202020204" pitchFamily="34" charset="0"/>
              </a:rPr>
              <a:t>inakzeptablen</a:t>
            </a:r>
            <a:r>
              <a:rPr lang="en-GB" sz="825" dirty="0">
                <a:cs typeface="Arial" panose="020B0604020202020204" pitchFamily="34" charset="0"/>
              </a:rPr>
              <a:t> AEs </a:t>
            </a:r>
            <a:r>
              <a:rPr lang="en-GB" sz="825" dirty="0" err="1">
                <a:cs typeface="Arial" panose="020B0604020202020204" pitchFamily="34" charset="0"/>
              </a:rPr>
              <a:t>fortgesetzt</a:t>
            </a:r>
            <a:r>
              <a:rPr lang="en-GB" sz="825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213597" y="2963283"/>
            <a:ext cx="485775" cy="485663"/>
          </a:xfrm>
          <a:prstGeom prst="ellipse">
            <a:avLst/>
          </a:prstGeom>
          <a:solidFill>
            <a:srgbClr val="0063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  <a:cs typeface="Arial" panose="020B0604020202020204" pitchFamily="34" charset="0"/>
              </a:rPr>
              <a:t>1:1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870765"/>
            <a:ext cx="914400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AEs: </a:t>
            </a:r>
            <a:r>
              <a:rPr lang="en-US" sz="600" dirty="0" err="1"/>
              <a:t>Nebenwirkungen</a:t>
            </a:r>
            <a:r>
              <a:rPr lang="en-US" sz="600" dirty="0"/>
              <a:t>; D: </a:t>
            </a:r>
            <a:r>
              <a:rPr lang="en-US" sz="600" dirty="0" err="1"/>
              <a:t>Dexamethason</a:t>
            </a:r>
            <a:r>
              <a:rPr lang="en-US" sz="600" dirty="0"/>
              <a:t>; Isa: Isatuximab; P: </a:t>
            </a:r>
            <a:r>
              <a:rPr lang="en-US" sz="600" dirty="0" err="1"/>
              <a:t>Pomalidomid</a:t>
            </a:r>
            <a:r>
              <a:rPr lang="en-US" sz="600" dirty="0"/>
              <a:t>; PFS: </a:t>
            </a:r>
            <a:r>
              <a:rPr lang="en-US" sz="600" dirty="0" err="1"/>
              <a:t>progressionsfreies</a:t>
            </a:r>
            <a:r>
              <a:rPr lang="en-US" sz="600" dirty="0"/>
              <a:t> </a:t>
            </a:r>
            <a:r>
              <a:rPr lang="en-US" sz="600" dirty="0" err="1"/>
              <a:t>Überleben</a:t>
            </a:r>
            <a:r>
              <a:rPr lang="en-US" sz="600" dirty="0"/>
              <a:t>; ORR: </a:t>
            </a:r>
            <a:r>
              <a:rPr lang="en-US" sz="600" dirty="0" err="1"/>
              <a:t>Gesamtansprechen</a:t>
            </a:r>
            <a:r>
              <a:rPr lang="en-US" sz="600" dirty="0"/>
              <a:t>; OS: </a:t>
            </a:r>
            <a:r>
              <a:rPr lang="en-US" sz="600" dirty="0" err="1"/>
              <a:t>Gesamtüberleben</a:t>
            </a:r>
            <a:r>
              <a:rPr lang="en-US" sz="600" dirty="0"/>
              <a:t>; R: </a:t>
            </a:r>
            <a:r>
              <a:rPr lang="en-US" sz="600" dirty="0" err="1"/>
              <a:t>Randomisierung</a:t>
            </a:r>
            <a:r>
              <a:rPr lang="en-US" sz="600" dirty="0"/>
              <a:t>; </a:t>
            </a:r>
            <a:r>
              <a:rPr lang="de-DE" sz="600" dirty="0"/>
              <a:t>RRMM: rezidiviertes/refraktäres multiples Myelom; UHR: ultrahohes Risiko</a:t>
            </a:r>
            <a:r>
              <a:rPr lang="en-US" sz="600" dirty="0"/>
              <a:t>.</a:t>
            </a:r>
          </a:p>
          <a:p>
            <a:r>
              <a:rPr lang="en-GB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NCT02990338</a:t>
            </a:r>
            <a:r>
              <a:rPr lang="en-GB" sz="600" dirty="0"/>
              <a:t>. </a:t>
            </a:r>
            <a:r>
              <a:rPr lang="en-US" sz="600" dirty="0"/>
              <a:t>Richardson P et al. EHA 2019, Abstract S824.</a:t>
            </a:r>
            <a:endParaRPr lang="de-CH" sz="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2033" y="2794779"/>
            <a:ext cx="3856229" cy="17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prstClr val="black"/>
                </a:solidFill>
                <a:cs typeface="Arial" panose="020B0604020202020204" pitchFamily="34" charset="0"/>
              </a:rPr>
              <a:t>Einschlusskriterien:</a:t>
            </a:r>
          </a:p>
          <a:p>
            <a:pPr marL="237745" indent="-23774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Erwachsene Patienten mit RRMM</a:t>
            </a:r>
          </a:p>
          <a:p>
            <a:pPr marL="237745" indent="-23774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Patienten zeigten eine Krankheitsprogression während Therapie oder innerhalb von 60 Tagen nach Beendigung der letzten Therapie </a:t>
            </a:r>
          </a:p>
          <a:p>
            <a:pPr marL="237745" indent="-23774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Mindestens 2 Vortherapien inklusive 2 aufeinanderfolgende Zyklen mit Lenalidomid und einem Proteasom-Inhibitor (Bortezomib, Carfilzomib oder Ixazomib) alleine oder in Kombination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F95F845-3B4A-4032-A933-B69D0F34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20" y="1699479"/>
            <a:ext cx="3570041" cy="1116549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prstClr val="black"/>
                </a:solidFill>
                <a:cs typeface="Arial" panose="020B0604020202020204" pitchFamily="34" charset="0"/>
              </a:rPr>
              <a:t>Primärer Endpunkt</a:t>
            </a: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: PFS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prstClr val="black"/>
                </a:solidFill>
                <a:cs typeface="Arial" panose="020B0604020202020204" pitchFamily="34" charset="0"/>
              </a:rPr>
              <a:t>Ausgewählte sekundäre Endpunkte: </a:t>
            </a: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ORR und 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050" b="1" dirty="0">
                <a:solidFill>
                  <a:prstClr val="black"/>
                </a:solidFill>
                <a:cs typeface="Arial" panose="020B0604020202020204" pitchFamily="34" charset="0"/>
              </a:rPr>
              <a:t>Auswertungen zur Verträglichkeit</a:t>
            </a: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: therapiebezogene AEs/serious AEs, Laborwerte, Vitalparameter und Bewertung der körperlichen Untersuchung</a:t>
            </a:r>
            <a:endParaRPr lang="de-DE" sz="105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468805-1ECD-EEE1-667E-D6CBF1AD8CF6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kern="0" dirty="0" err="1">
                <a:solidFill>
                  <a:srgbClr val="000000"/>
                </a:solidFill>
              </a:rPr>
              <a:t>IsaPd</a:t>
            </a:r>
            <a:r>
              <a:rPr lang="en-GB" sz="2400" kern="0" dirty="0">
                <a:solidFill>
                  <a:srgbClr val="000000"/>
                </a:solidFill>
              </a:rPr>
              <a:t> und </a:t>
            </a:r>
            <a:r>
              <a:rPr lang="en-GB" sz="2400" kern="0" dirty="0" err="1">
                <a:solidFill>
                  <a:srgbClr val="000000"/>
                </a:solidFill>
              </a:rPr>
              <a:t>IsaKd</a:t>
            </a:r>
            <a:r>
              <a:rPr lang="en-GB" sz="2400" kern="0" dirty="0">
                <a:solidFill>
                  <a:srgbClr val="000000"/>
                </a:solidFill>
              </a:rPr>
              <a:t>  </a:t>
            </a:r>
            <a:br>
              <a:rPr lang="en-GB" kern="0" dirty="0">
                <a:solidFill>
                  <a:srgbClr val="000000"/>
                </a:solidFill>
              </a:rPr>
            </a:br>
            <a:r>
              <a:rPr lang="en-GB" sz="1600" kern="0" dirty="0" err="1">
                <a:solidFill>
                  <a:srgbClr val="000000"/>
                </a:solidFill>
              </a:rPr>
              <a:t>bei</a:t>
            </a:r>
            <a:r>
              <a:rPr lang="en-GB" sz="1600" kern="0" dirty="0">
                <a:solidFill>
                  <a:srgbClr val="000000"/>
                </a:solidFill>
              </a:rPr>
              <a:t> RRMM </a:t>
            </a:r>
            <a:r>
              <a:rPr lang="en-GB" sz="1600" kern="0" dirty="0" err="1">
                <a:solidFill>
                  <a:srgbClr val="000000"/>
                </a:solidFill>
              </a:rPr>
              <a:t>mit</a:t>
            </a:r>
            <a:r>
              <a:rPr lang="en-GB" sz="1600" kern="0" dirty="0">
                <a:solidFill>
                  <a:srgbClr val="000000"/>
                </a:solidFill>
              </a:rPr>
              <a:t> UHR-</a:t>
            </a:r>
            <a:r>
              <a:rPr lang="en-GB" sz="1600" kern="0" dirty="0" err="1">
                <a:solidFill>
                  <a:srgbClr val="000000"/>
                </a:solidFill>
              </a:rPr>
              <a:t>Zytogenetik</a:t>
            </a:r>
            <a:r>
              <a:rPr lang="en-GB" sz="1600" kern="0" dirty="0">
                <a:solidFill>
                  <a:srgbClr val="000000"/>
                </a:solidFill>
              </a:rPr>
              <a:t> (ICARIA-MM/IKEMA)</a:t>
            </a:r>
            <a:endParaRPr lang="de-DE" sz="14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5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3">
            <a:extLst>
              <a:ext uri="{FF2B5EF4-FFF2-40B4-BE49-F238E27FC236}">
                <a16:creationId xmlns:a16="http://schemas.microsoft.com/office/drawing/2014/main" id="{7767C54F-9917-4E4C-8F16-98906ACC0CE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8475" y="4171353"/>
            <a:ext cx="8318499" cy="451252"/>
          </a:xfrm>
          <a:prstGeom prst="round2SameRect">
            <a:avLst>
              <a:gd name="adj1" fmla="val 0"/>
              <a:gd name="adj2" fmla="val 8752"/>
            </a:avLst>
          </a:prstGeom>
          <a:solidFill>
            <a:srgbClr val="E7EAF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7" tIns="34289" rIns="68577" bIns="34289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Primärer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Endpunkt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PFS (IRC)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Wichtigste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sekundäre</a:t>
            </a:r>
            <a:r>
              <a:rPr kumimoji="0" lang="en-US" sz="1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Endpunkte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ORR,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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VGPR, CRR bis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36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MRD-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Negativitätsrate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OS</a:t>
            </a:r>
            <a:endParaRPr kumimoji="0" lang="en-US" sz="1100" b="0" i="0" u="none" strike="sng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ound Same Side Corner Rectangle 31">
            <a:extLst>
              <a:ext uri="{FF2B5EF4-FFF2-40B4-BE49-F238E27FC236}">
                <a16:creationId xmlns:a16="http://schemas.microsoft.com/office/drawing/2014/main" id="{EF2EB571-E153-42FB-938B-D3FB849D7B6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00813" y="3952971"/>
            <a:ext cx="8318499" cy="224542"/>
          </a:xfrm>
          <a:prstGeom prst="round2SameRect">
            <a:avLst/>
          </a:prstGeom>
          <a:solidFill>
            <a:srgbClr val="0063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Endpunkte</a:t>
            </a:r>
          </a:p>
        </p:txBody>
      </p:sp>
      <p:grpSp>
        <p:nvGrpSpPr>
          <p:cNvPr id="78" name="Group 27">
            <a:extLst>
              <a:ext uri="{FF2B5EF4-FFF2-40B4-BE49-F238E27FC236}">
                <a16:creationId xmlns:a16="http://schemas.microsoft.com/office/drawing/2014/main" id="{8B4EFFA7-1E4B-45F5-BD1E-53F44CA88A2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11174" y="1511197"/>
            <a:ext cx="8308977" cy="2219930"/>
            <a:chOff x="511174" y="985166"/>
            <a:chExt cx="8308977" cy="2219930"/>
          </a:xfrm>
        </p:grpSpPr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94B65874-06F8-4265-BC67-C4909AEB0BF5}"/>
                </a:ext>
              </a:extLst>
            </p:cNvPr>
            <p:cNvSpPr/>
            <p:nvPr/>
          </p:nvSpPr>
          <p:spPr bwMode="auto">
            <a:xfrm>
              <a:off x="2341786" y="2011689"/>
              <a:ext cx="466453" cy="346249"/>
            </a:xfrm>
            <a:prstGeom prst="rect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Round Same Side Corner Rectangle 57">
              <a:extLst>
                <a:ext uri="{FF2B5EF4-FFF2-40B4-BE49-F238E27FC236}">
                  <a16:creationId xmlns:a16="http://schemas.microsoft.com/office/drawing/2014/main" id="{9A79ED2A-6F17-41CE-97F1-42D261918D0E}"/>
                </a:ext>
              </a:extLst>
            </p:cNvPr>
            <p:cNvSpPr/>
            <p:nvPr/>
          </p:nvSpPr>
          <p:spPr bwMode="auto">
            <a:xfrm rot="16200000">
              <a:off x="3426557" y="1287504"/>
              <a:ext cx="1372772" cy="768096"/>
            </a:xfrm>
            <a:prstGeom prst="round2SameRect">
              <a:avLst/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34290" tIns="34290" rIns="3429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dirty="0">
                <a:solidFill>
                  <a:srgbClr val="FFFFFF"/>
                </a:solidFill>
                <a:latin typeface="Arial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IsaKd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ound Same Side Corner Rectangle 58">
              <a:extLst>
                <a:ext uri="{FF2B5EF4-FFF2-40B4-BE49-F238E27FC236}">
                  <a16:creationId xmlns:a16="http://schemas.microsoft.com/office/drawing/2014/main" id="{75A75C84-CE1B-4371-A658-208C3251DF3B}"/>
                </a:ext>
              </a:extLst>
            </p:cNvPr>
            <p:cNvSpPr/>
            <p:nvPr/>
          </p:nvSpPr>
          <p:spPr bwMode="auto">
            <a:xfrm rot="16200000">
              <a:off x="5084971" y="393838"/>
              <a:ext cx="1372771" cy="2555430"/>
            </a:xfrm>
            <a:prstGeom prst="round2SameRect">
              <a:avLst>
                <a:gd name="adj1" fmla="val 0"/>
                <a:gd name="adj2" fmla="val 13185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68580" tIns="91440" rIns="9144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Isatuximab</a:t>
              </a: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10 mg/kg</a:t>
              </a:r>
              <a:r>
                <a:rPr kumimoji="0" lang="en-US" sz="1000" b="1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Zyklus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1: Tag 1, 8, 15, 22;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Zyklus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2+: </a:t>
              </a: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15;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Carfilzomib: 20/56 mg/m</a:t>
              </a:r>
              <a:r>
                <a:rPr kumimoji="0" lang="en-US" sz="1000" b="1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2</a:t>
              </a:r>
              <a:endParaRPr kumimoji="0" lang="en-US" sz="1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Dexamethason</a:t>
              </a: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: 20 mg</a:t>
              </a:r>
              <a:endParaRPr kumimoji="0" lang="en-US" sz="1000" b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1, 2, 8, 9, 15, 16, 22, 23,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000" dirty="0" err="1">
                  <a:latin typeface="Arial"/>
                  <a:ea typeface="ＭＳ Ｐゴシック" charset="-128"/>
                  <a:cs typeface="Arial" pitchFamily="34" charset="0"/>
                </a:rPr>
                <a:t>oder</a:t>
              </a: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  <a:r>
                <a:rPr lang="en-US" sz="1000" dirty="0" err="1">
                  <a:latin typeface="Arial"/>
                  <a:ea typeface="ＭＳ Ｐゴシック" charset="-128"/>
                  <a:cs typeface="Arial" pitchFamily="34" charset="0"/>
                </a:rPr>
                <a:t>p.o.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82" name="Round Same Side Corner Rectangle 59">
              <a:extLst>
                <a:ext uri="{FF2B5EF4-FFF2-40B4-BE49-F238E27FC236}">
                  <a16:creationId xmlns:a16="http://schemas.microsoft.com/office/drawing/2014/main" id="{CD7E334D-384F-4AC2-840D-32264EEB1484}"/>
                </a:ext>
              </a:extLst>
            </p:cNvPr>
            <p:cNvSpPr/>
            <p:nvPr/>
          </p:nvSpPr>
          <p:spPr bwMode="auto">
            <a:xfrm rot="16200000">
              <a:off x="3729598" y="2437701"/>
              <a:ext cx="766695" cy="768096"/>
            </a:xfrm>
            <a:prstGeom prst="round2SameRect">
              <a:avLst/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34290" tIns="34290" rIns="3429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Kd</a:t>
              </a:r>
            </a:p>
          </p:txBody>
        </p:sp>
        <p:sp>
          <p:nvSpPr>
            <p:cNvPr id="83" name="Round Same Side Corner Rectangle 60">
              <a:extLst>
                <a:ext uri="{FF2B5EF4-FFF2-40B4-BE49-F238E27FC236}">
                  <a16:creationId xmlns:a16="http://schemas.microsoft.com/office/drawing/2014/main" id="{91C2F17B-431B-4984-B3CF-6C104CC4F435}"/>
                </a:ext>
              </a:extLst>
            </p:cNvPr>
            <p:cNvSpPr/>
            <p:nvPr/>
          </p:nvSpPr>
          <p:spPr bwMode="auto">
            <a:xfrm rot="16200000">
              <a:off x="5388013" y="1544032"/>
              <a:ext cx="766694" cy="2555429"/>
            </a:xfrm>
            <a:prstGeom prst="round2SameRect">
              <a:avLst>
                <a:gd name="adj1" fmla="val 0"/>
                <a:gd name="adj2" fmla="val 13185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68580" tIns="91440" rIns="9144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Carfilzomib: 20/56 mg/m</a:t>
              </a:r>
              <a:r>
                <a:rPr kumimoji="0" lang="en-US" sz="1000" b="1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2</a:t>
              </a: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endParaRPr kumimoji="0" lang="en-US" sz="1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Dexamethason</a:t>
              </a:r>
              <a:r>
                <a:rPr kumimoji="0" lang="en-US" sz="1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: 20 mg</a:t>
              </a:r>
              <a:endParaRPr kumimoji="0" lang="en-US" sz="1000" b="1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 pitchFamily="34" charset="0"/>
              </a:endParaRPr>
            </a:p>
            <a:p>
              <a:pPr marL="0" marR="0" lvl="0" indent="0" algn="l" defTabSz="5143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latin typeface="Arial"/>
                  <a:ea typeface="ＭＳ Ｐゴシック" charset="-128"/>
                  <a:cs typeface="Arial" pitchFamily="34" charset="0"/>
                </a:rPr>
                <a:t>Tag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1, 2, 8, 9, 15, 16, 22, 23;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i.v.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</a:t>
              </a:r>
              <a:r>
                <a:rPr kumimoji="0" lang="en-US" sz="1000" b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oder</a:t>
              </a:r>
              <a:r>
                <a:rPr kumimoji="0" lang="en-US" sz="1000" b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 charset="-128"/>
                  <a:cs typeface="Arial" pitchFamily="34" charset="0"/>
                </a:rPr>
                <a:t> p.o.</a:t>
              </a:r>
            </a:p>
          </p:txBody>
        </p:sp>
        <p:sp>
          <p:nvSpPr>
            <p:cNvPr id="84" name="Bent Arrow 61">
              <a:extLst>
                <a:ext uri="{FF2B5EF4-FFF2-40B4-BE49-F238E27FC236}">
                  <a16:creationId xmlns:a16="http://schemas.microsoft.com/office/drawing/2014/main" id="{4F6C087E-EEB0-44D3-8570-ED2C3C4BD59B}"/>
                </a:ext>
              </a:extLst>
            </p:cNvPr>
            <p:cNvSpPr/>
            <p:nvPr/>
          </p:nvSpPr>
          <p:spPr bwMode="auto">
            <a:xfrm>
              <a:off x="3008908" y="1413067"/>
              <a:ext cx="718542" cy="540194"/>
            </a:xfrm>
            <a:prstGeom prst="bentArrow">
              <a:avLst>
                <a:gd name="adj1" fmla="val 15996"/>
                <a:gd name="adj2" fmla="val 26511"/>
                <a:gd name="adj3" fmla="val 25000"/>
                <a:gd name="adj4" fmla="val 43750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Round Same Side Corner Rectangle 54">
              <a:extLst>
                <a:ext uri="{FF2B5EF4-FFF2-40B4-BE49-F238E27FC236}">
                  <a16:creationId xmlns:a16="http://schemas.microsoft.com/office/drawing/2014/main" id="{C69F36F7-4A76-4A22-A4E9-1F38A75F5AF6}"/>
                </a:ext>
              </a:extLst>
            </p:cNvPr>
            <p:cNvSpPr/>
            <p:nvPr/>
          </p:nvSpPr>
          <p:spPr bwMode="auto">
            <a:xfrm>
              <a:off x="511174" y="1270411"/>
              <a:ext cx="1959181" cy="1929940"/>
            </a:xfrm>
            <a:prstGeom prst="round2SameRect">
              <a:avLst>
                <a:gd name="adj1" fmla="val 1711"/>
                <a:gd name="adj2" fmla="val 3622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200" dirty="0" err="1">
                  <a:solidFill>
                    <a:srgbClr val="000000"/>
                  </a:solidFill>
                  <a:latin typeface="Arial"/>
                </a:rPr>
                <a:t>Rezidiviertes</a:t>
              </a: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multiples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Myelom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1–3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Vortherapien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Keine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vorherige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Therapie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Carfilzomib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ECOG PS 0-2</a:t>
              </a:r>
            </a:p>
            <a:p>
              <a:pPr marL="171450" indent="-171450" fontAlgn="base">
                <a:spcBef>
                  <a:spcPts val="300"/>
                </a:spcBef>
                <a:spcAft>
                  <a:spcPct val="0"/>
                </a:spcAft>
                <a:buClr>
                  <a:srgbClr val="0063C3"/>
                </a:buClr>
                <a:buFont typeface="Wingdings" panose="05000000000000000000" pitchFamily="2" charset="2"/>
                <a:buChar char="§"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LVEF ≥ 40 %</a:t>
              </a:r>
            </a:p>
          </p:txBody>
        </p:sp>
        <p:sp>
          <p:nvSpPr>
            <p:cNvPr id="86" name="Oval 37">
              <a:extLst>
                <a:ext uri="{FF2B5EF4-FFF2-40B4-BE49-F238E27FC236}">
                  <a16:creationId xmlns:a16="http://schemas.microsoft.com/office/drawing/2014/main" id="{9C7BE180-11BA-4A9E-979C-DB1DC17E0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926" y="1868876"/>
              <a:ext cx="631875" cy="631875"/>
            </a:xfrm>
            <a:prstGeom prst="ellipse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3:2</a:t>
              </a:r>
            </a:p>
          </p:txBody>
        </p:sp>
        <p:sp>
          <p:nvSpPr>
            <p:cNvPr id="87" name="Rectangle: Rounded Corners 38">
              <a:extLst>
                <a:ext uri="{FF2B5EF4-FFF2-40B4-BE49-F238E27FC236}">
                  <a16:creationId xmlns:a16="http://schemas.microsoft.com/office/drawing/2014/main" id="{49E07871-D6F8-4F0D-A7A0-4F7F23EF626D}"/>
                </a:ext>
              </a:extLst>
            </p:cNvPr>
            <p:cNvSpPr/>
            <p:nvPr/>
          </p:nvSpPr>
          <p:spPr bwMode="auto">
            <a:xfrm>
              <a:off x="7550593" y="989013"/>
              <a:ext cx="1269558" cy="2211337"/>
            </a:xfrm>
            <a:prstGeom prst="roundRect">
              <a:avLst>
                <a:gd name="adj" fmla="val 9893"/>
              </a:avLst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Behandlung</a:t>
              </a:r>
              <a:r>
                <a:rPr kumimoji="0" lang="en-US" sz="1200" b="1" i="0" u="none" strike="noStrike" kern="1200" cap="none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bis PD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oder</a:t>
              </a:r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kumimoji="0" lang="en-US" sz="1200" b="1" i="0" u="none" strike="noStrike" kern="1200" cap="none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Unverträglich-keit</a:t>
              </a:r>
              <a:endParaRPr kumimoji="0" lang="en-US" sz="12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Right Arrow 45">
              <a:extLst>
                <a:ext uri="{FF2B5EF4-FFF2-40B4-BE49-F238E27FC236}">
                  <a16:creationId xmlns:a16="http://schemas.microsoft.com/office/drawing/2014/main" id="{EEF0214C-404A-415E-92CE-9890FF6CA8EA}"/>
                </a:ext>
              </a:extLst>
            </p:cNvPr>
            <p:cNvSpPr/>
            <p:nvPr/>
          </p:nvSpPr>
          <p:spPr bwMode="auto">
            <a:xfrm>
              <a:off x="7102056" y="1459622"/>
              <a:ext cx="396547" cy="498555"/>
            </a:xfrm>
            <a:prstGeom prst="rightArrow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ound Same Side Corner Rectangle 53">
              <a:extLst>
                <a:ext uri="{FF2B5EF4-FFF2-40B4-BE49-F238E27FC236}">
                  <a16:creationId xmlns:a16="http://schemas.microsoft.com/office/drawing/2014/main" id="{25555EAE-B6A6-4EAE-8E83-40ED2648FCCE}"/>
                </a:ext>
              </a:extLst>
            </p:cNvPr>
            <p:cNvSpPr/>
            <p:nvPr/>
          </p:nvSpPr>
          <p:spPr bwMode="auto">
            <a:xfrm>
              <a:off x="511176" y="985167"/>
              <a:ext cx="1959179" cy="298460"/>
            </a:xfrm>
            <a:prstGeom prst="round2SameRect">
              <a:avLst/>
            </a:prstGeom>
            <a:solidFill>
              <a:srgbClr val="0063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Patienten</a:t>
              </a:r>
            </a:p>
          </p:txBody>
        </p:sp>
        <p:sp>
          <p:nvSpPr>
            <p:cNvPr id="90" name="Rounded Rectangle 30">
              <a:extLst>
                <a:ext uri="{FF2B5EF4-FFF2-40B4-BE49-F238E27FC236}">
                  <a16:creationId xmlns:a16="http://schemas.microsoft.com/office/drawing/2014/main" id="{465CB6EB-B146-4D88-8C87-75977EEDB332}"/>
                </a:ext>
              </a:extLst>
            </p:cNvPr>
            <p:cNvSpPr/>
            <p:nvPr/>
          </p:nvSpPr>
          <p:spPr bwMode="auto">
            <a:xfrm>
              <a:off x="1765300" y="1062733"/>
              <a:ext cx="638119" cy="1814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 =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302</a:t>
              </a:r>
            </a:p>
          </p:txBody>
        </p:sp>
        <p:sp>
          <p:nvSpPr>
            <p:cNvPr id="91" name="Bent Arrow 61">
              <a:extLst>
                <a:ext uri="{FF2B5EF4-FFF2-40B4-BE49-F238E27FC236}">
                  <a16:creationId xmlns:a16="http://schemas.microsoft.com/office/drawing/2014/main" id="{E4C2A0A5-810F-4E97-86A1-80F5330A8296}"/>
                </a:ext>
              </a:extLst>
            </p:cNvPr>
            <p:cNvSpPr/>
            <p:nvPr/>
          </p:nvSpPr>
          <p:spPr bwMode="auto">
            <a:xfrm flipV="1">
              <a:off x="3008908" y="2416367"/>
              <a:ext cx="718542" cy="540192"/>
            </a:xfrm>
            <a:prstGeom prst="bentArrow">
              <a:avLst>
                <a:gd name="adj1" fmla="val 15996"/>
                <a:gd name="adj2" fmla="val 26511"/>
                <a:gd name="adj3" fmla="val 25000"/>
                <a:gd name="adj4" fmla="val 43750"/>
              </a:avLst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Right Arrow 45">
              <a:extLst>
                <a:ext uri="{FF2B5EF4-FFF2-40B4-BE49-F238E27FC236}">
                  <a16:creationId xmlns:a16="http://schemas.microsoft.com/office/drawing/2014/main" id="{05994136-8C7E-4823-AA60-3BEE5422998E}"/>
                </a:ext>
              </a:extLst>
            </p:cNvPr>
            <p:cNvSpPr/>
            <p:nvPr/>
          </p:nvSpPr>
          <p:spPr bwMode="auto">
            <a:xfrm>
              <a:off x="7101560" y="2557157"/>
              <a:ext cx="396547" cy="498555"/>
            </a:xfrm>
            <a:prstGeom prst="rightArrow">
              <a:avLst/>
            </a:prstGeom>
            <a:solidFill>
              <a:srgbClr val="E7EA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Rounded Rectangle 30">
              <a:extLst>
                <a:ext uri="{FF2B5EF4-FFF2-40B4-BE49-F238E27FC236}">
                  <a16:creationId xmlns:a16="http://schemas.microsoft.com/office/drawing/2014/main" id="{404A8F95-B254-43BB-9D4B-01DF7C8A3B95}"/>
                </a:ext>
              </a:extLst>
            </p:cNvPr>
            <p:cNvSpPr/>
            <p:nvPr/>
          </p:nvSpPr>
          <p:spPr bwMode="auto">
            <a:xfrm>
              <a:off x="3800243" y="1629175"/>
              <a:ext cx="638119" cy="1814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n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179</a:t>
              </a:r>
            </a:p>
          </p:txBody>
        </p:sp>
        <p:sp>
          <p:nvSpPr>
            <p:cNvPr id="94" name="Rounded Rectangle 30">
              <a:extLst>
                <a:ext uri="{FF2B5EF4-FFF2-40B4-BE49-F238E27FC236}">
                  <a16:creationId xmlns:a16="http://schemas.microsoft.com/office/drawing/2014/main" id="{FB5155B9-B6A9-4A62-BA3D-AADBB9976D43}"/>
                </a:ext>
              </a:extLst>
            </p:cNvPr>
            <p:cNvSpPr/>
            <p:nvPr/>
          </p:nvSpPr>
          <p:spPr bwMode="auto">
            <a:xfrm>
              <a:off x="3799035" y="2780120"/>
              <a:ext cx="638119" cy="1814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charset="0"/>
                </a:rPr>
                <a:t>n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123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7936BAF-5BF6-4376-A3CB-1F0C5FC78A47}"/>
              </a:ext>
            </a:extLst>
          </p:cNvPr>
          <p:cNvSpPr txBox="1"/>
          <p:nvPr/>
        </p:nvSpPr>
        <p:spPr>
          <a:xfrm>
            <a:off x="0" y="4680145"/>
            <a:ext cx="9143999" cy="463846"/>
          </a:xfrm>
          <a:prstGeom prst="rect">
            <a:avLst/>
          </a:prstGeom>
          <a:noFill/>
        </p:spPr>
        <p:txBody>
          <a:bodyPr wrap="square" lIns="91440" tIns="46800" rIns="91440" bIns="46800" rtlCol="0" anchor="b" anchorCtr="0">
            <a:spAutoFit/>
          </a:bodyPr>
          <a:lstStyle/>
          <a:p>
            <a:pPr>
              <a:defRPr/>
            </a:pPr>
            <a:r>
              <a:rPr lang="de-DE" sz="600" dirty="0"/>
              <a:t>CRR: komplette Remissionsrate; IRC: unabhängige Prüfungskommission;</a:t>
            </a:r>
            <a:r>
              <a:rPr lang="en-US" sz="600" dirty="0"/>
              <a:t> ECOG PS: Eastern Cooperative Oncology Group Performance-Status; </a:t>
            </a:r>
            <a:r>
              <a:rPr lang="de-DE" sz="600" dirty="0"/>
              <a:t>IsaKd: Isatuximab, Carfilzomib und Dexamethason; i.v.: intravenös; Kd: Carfilzomib und Dexamethason; LVEF: linksventrikuläre Ejektionsfraktion; MRD: minimale Resterkrankung; ORR: Gesamtansprechrate; </a:t>
            </a:r>
            <a:br>
              <a:rPr lang="de-DE" sz="600" dirty="0"/>
            </a:br>
            <a:r>
              <a:rPr lang="de-DE" sz="600" dirty="0"/>
              <a:t>OS: Gesamtüberleben; PD: Krankheitsprogression; PFS: progressionsfreies Überleben; p.o.: peroral; R: Randomisierung; RRMM: rezidiviertes/refraktäres multiples Myelom; UHR: ultrahohes Risiko; VGPR: sehr gute partielle Remission.</a:t>
            </a:r>
          </a:p>
          <a:p>
            <a:pPr>
              <a:defRPr/>
            </a:pPr>
            <a:r>
              <a:rPr lang="en-GB" sz="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NCT03275285</a:t>
            </a:r>
            <a:r>
              <a:rPr lang="en-GB" sz="600" dirty="0"/>
              <a:t>. </a:t>
            </a:r>
            <a:r>
              <a:rPr lang="de-DE" sz="600" dirty="0"/>
              <a:t>Hajek R et al. IMS 2022, Abstract OAB-046.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36F08BA-A1A9-EC4D-6DEB-E18A77D26AF6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kern="0" dirty="0" err="1">
                <a:solidFill>
                  <a:srgbClr val="000000"/>
                </a:solidFill>
              </a:rPr>
              <a:t>IsaPd</a:t>
            </a:r>
            <a:r>
              <a:rPr lang="en-GB" sz="2400" kern="0" dirty="0">
                <a:solidFill>
                  <a:srgbClr val="000000"/>
                </a:solidFill>
              </a:rPr>
              <a:t> und </a:t>
            </a:r>
            <a:r>
              <a:rPr lang="en-GB" sz="2400" kern="0" dirty="0" err="1">
                <a:solidFill>
                  <a:srgbClr val="000000"/>
                </a:solidFill>
              </a:rPr>
              <a:t>IsaKd</a:t>
            </a:r>
            <a:r>
              <a:rPr lang="en-GB" sz="2400" kern="0" dirty="0">
                <a:solidFill>
                  <a:srgbClr val="000000"/>
                </a:solidFill>
              </a:rPr>
              <a:t>  </a:t>
            </a:r>
            <a:br>
              <a:rPr lang="en-GB" kern="0" dirty="0">
                <a:solidFill>
                  <a:srgbClr val="000000"/>
                </a:solidFill>
              </a:rPr>
            </a:br>
            <a:r>
              <a:rPr lang="en-GB" sz="1600" kern="0" dirty="0" err="1">
                <a:solidFill>
                  <a:srgbClr val="000000"/>
                </a:solidFill>
              </a:rPr>
              <a:t>bei</a:t>
            </a:r>
            <a:r>
              <a:rPr lang="en-GB" sz="1600" kern="0" dirty="0">
                <a:solidFill>
                  <a:srgbClr val="000000"/>
                </a:solidFill>
              </a:rPr>
              <a:t> RRMM </a:t>
            </a:r>
            <a:r>
              <a:rPr lang="en-GB" sz="1600" kern="0" dirty="0" err="1">
                <a:solidFill>
                  <a:srgbClr val="000000"/>
                </a:solidFill>
              </a:rPr>
              <a:t>mit</a:t>
            </a:r>
            <a:r>
              <a:rPr lang="en-GB" sz="1600" kern="0" dirty="0">
                <a:solidFill>
                  <a:srgbClr val="000000"/>
                </a:solidFill>
              </a:rPr>
              <a:t> UHR-</a:t>
            </a:r>
            <a:r>
              <a:rPr lang="en-GB" sz="1600" kern="0" dirty="0" err="1">
                <a:solidFill>
                  <a:srgbClr val="000000"/>
                </a:solidFill>
              </a:rPr>
              <a:t>Zytogenetik</a:t>
            </a:r>
            <a:r>
              <a:rPr lang="en-GB" sz="1600" kern="0" dirty="0">
                <a:solidFill>
                  <a:srgbClr val="000000"/>
                </a:solidFill>
              </a:rPr>
              <a:t> (ICARIA-MM/IKEMA)</a:t>
            </a:r>
            <a:endParaRPr lang="de-DE" sz="1400" kern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C605A8-74F7-BC85-83A2-B45FD18DFDA5}"/>
              </a:ext>
            </a:extLst>
          </p:cNvPr>
          <p:cNvSpPr txBox="1">
            <a:spLocks/>
          </p:cNvSpPr>
          <p:nvPr/>
        </p:nvSpPr>
        <p:spPr bwMode="gray">
          <a:xfrm>
            <a:off x="395998" y="907979"/>
            <a:ext cx="8424151" cy="470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 kern="0" dirty="0"/>
              <a:t>Studiendesign </a:t>
            </a:r>
            <a:r>
              <a:rPr lang="de-DE" sz="1400" dirty="0">
                <a:ea typeface="+mn-ea"/>
                <a:cs typeface="+mn-cs"/>
              </a:rPr>
              <a:t>I</a:t>
            </a:r>
            <a:r>
              <a:rPr lang="de-DE" sz="1400" dirty="0"/>
              <a:t>KEMA</a:t>
            </a:r>
            <a:r>
              <a:rPr lang="de-DE" sz="1400" kern="0" dirty="0"/>
              <a:t> (</a:t>
            </a:r>
            <a:r>
              <a:rPr lang="de-DE" sz="1400" dirty="0">
                <a:ea typeface="+mn-ea"/>
                <a:cs typeface="+mn-cs"/>
              </a:rPr>
              <a:t>NCT03275285</a:t>
            </a:r>
            <a:r>
              <a:rPr lang="de-DE" sz="1400" kern="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554133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IsaPd</a:t>
            </a:r>
            <a:r>
              <a:rPr lang="en-GB" dirty="0">
                <a:solidFill>
                  <a:srgbClr val="000000"/>
                </a:solidFill>
              </a:rPr>
              <a:t> und </a:t>
            </a:r>
            <a:r>
              <a:rPr lang="en-GB" dirty="0" err="1">
                <a:solidFill>
                  <a:srgbClr val="000000"/>
                </a:solidFill>
              </a:rPr>
              <a:t>IsaKd</a:t>
            </a:r>
            <a:r>
              <a:rPr lang="en-GB" dirty="0">
                <a:solidFill>
                  <a:srgbClr val="000000"/>
                </a:solidFill>
              </a:rPr>
              <a:t> 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 err="1">
                <a:solidFill>
                  <a:srgbClr val="000000"/>
                </a:solidFill>
              </a:rPr>
              <a:t>bei</a:t>
            </a:r>
            <a:r>
              <a:rPr lang="en-GB" sz="1600" dirty="0">
                <a:solidFill>
                  <a:srgbClr val="000000"/>
                </a:solidFill>
              </a:rPr>
              <a:t> RRMM </a:t>
            </a:r>
            <a:r>
              <a:rPr lang="en-GB" sz="1600" dirty="0" err="1">
                <a:solidFill>
                  <a:srgbClr val="000000"/>
                </a:solidFill>
              </a:rPr>
              <a:t>mit</a:t>
            </a:r>
            <a:r>
              <a:rPr lang="en-GB" sz="1600" dirty="0">
                <a:solidFill>
                  <a:srgbClr val="000000"/>
                </a:solidFill>
              </a:rPr>
              <a:t> UHR-</a:t>
            </a:r>
            <a:r>
              <a:rPr lang="en-GB" sz="1600" dirty="0" err="1">
                <a:solidFill>
                  <a:srgbClr val="000000"/>
                </a:solidFill>
              </a:rPr>
              <a:t>Zytogenetik</a:t>
            </a:r>
            <a:r>
              <a:rPr lang="en-GB" sz="1600" dirty="0">
                <a:solidFill>
                  <a:srgbClr val="000000"/>
                </a:solidFill>
              </a:rPr>
              <a:t> (ICARIA-MM/IKEMA)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864961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d: Dexamethason; Isa: </a:t>
            </a:r>
            <a:r>
              <a:rPr lang="de-DE" sz="600" dirty="0" err="1"/>
              <a:t>Isatuximab</a:t>
            </a:r>
            <a:r>
              <a:rPr lang="de-DE" sz="600" dirty="0"/>
              <a:t>; K: </a:t>
            </a:r>
            <a:r>
              <a:rPr lang="de-DE" sz="600" dirty="0" err="1"/>
              <a:t>Carfilzomib</a:t>
            </a:r>
            <a:r>
              <a:rPr lang="de-DE" sz="600" dirty="0"/>
              <a:t>; KI: Konfidenzintervall; RRMM: rezidiviertes/refraktäres multiples Myelom; P: </a:t>
            </a:r>
            <a:r>
              <a:rPr lang="de-DE" sz="600" dirty="0" err="1"/>
              <a:t>Pomalidomid</a:t>
            </a:r>
            <a:r>
              <a:rPr lang="de-DE" sz="600" dirty="0"/>
              <a:t>; UHR: ultrahohes Risiko.</a:t>
            </a:r>
          </a:p>
          <a:p>
            <a:r>
              <a:rPr lang="en-GB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NCT02990338</a:t>
            </a:r>
            <a:r>
              <a:rPr lang="en-GB" sz="600" dirty="0"/>
              <a:t>. </a:t>
            </a:r>
            <a:r>
              <a:rPr lang="en-GB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NCT03275285</a:t>
            </a:r>
            <a:r>
              <a:rPr lang="en-GB" sz="600" dirty="0"/>
              <a:t>. </a:t>
            </a:r>
            <a:r>
              <a:rPr lang="de-DE" sz="600" dirty="0">
                <a:hlinkClick r:id="rId6"/>
              </a:rPr>
              <a:t>Moreau P et al. EHA 2023, Abstract P931.</a:t>
            </a:r>
            <a:r>
              <a:rPr lang="de-DE" sz="600" dirty="0"/>
              <a:t> </a:t>
            </a:r>
            <a:endParaRPr lang="de-DE" sz="1400" dirty="0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EB391A5A-A7E4-4F63-BEEA-0C4F8097B41B}"/>
              </a:ext>
            </a:extLst>
          </p:cNvPr>
          <p:cNvSpPr txBox="1">
            <a:spLocks/>
          </p:cNvSpPr>
          <p:nvPr/>
        </p:nvSpPr>
        <p:spPr bwMode="gray">
          <a:xfrm>
            <a:off x="346239" y="1383248"/>
            <a:ext cx="8451521" cy="2881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buClr>
                <a:srgbClr val="007CC2"/>
              </a:buClr>
            </a:pPr>
            <a:r>
              <a:rPr lang="de-DE" sz="1400" kern="0" dirty="0">
                <a:cs typeface="Lucida Sans Unicode"/>
              </a:rPr>
              <a:t>Ziel: Analyse der ICARIA-MM- und IKEMA-Daten bezüglich </a:t>
            </a:r>
            <a:r>
              <a:rPr lang="de-DE" sz="1400" kern="0" dirty="0" err="1">
                <a:cs typeface="Lucida Sans Unicode"/>
              </a:rPr>
              <a:t>IsaPd</a:t>
            </a:r>
            <a:r>
              <a:rPr lang="de-DE" sz="1400" kern="0" dirty="0">
                <a:cs typeface="Lucida Sans Unicode"/>
              </a:rPr>
              <a:t> und </a:t>
            </a:r>
            <a:r>
              <a:rPr lang="de-DE" sz="1400" kern="0" dirty="0" err="1">
                <a:cs typeface="Lucida Sans Unicode"/>
              </a:rPr>
              <a:t>IsaKd</a:t>
            </a:r>
            <a:r>
              <a:rPr lang="de-DE" sz="1400" kern="0" dirty="0">
                <a:cs typeface="Lucida Sans Unicode"/>
              </a:rPr>
              <a:t> bei MM-Patienten mit ultrahohem Risiko (UHR) und erweitertem Hochrisiko (EHR)</a:t>
            </a:r>
          </a:p>
          <a:p>
            <a:pPr defTabSz="685800">
              <a:buClr>
                <a:srgbClr val="007CC2"/>
              </a:buClr>
            </a:pPr>
            <a:r>
              <a:rPr lang="en-GB" sz="1400" kern="0" dirty="0" err="1">
                <a:cs typeface="Lucida Sans Unicode"/>
              </a:rPr>
              <a:t>Ausschlusskriterium</a:t>
            </a:r>
            <a:r>
              <a:rPr lang="en-GB" sz="1400" kern="0" dirty="0">
                <a:cs typeface="Lucida Sans Unicode"/>
              </a:rPr>
              <a:t>: </a:t>
            </a:r>
            <a:r>
              <a:rPr lang="de-DE" sz="1400" dirty="0"/>
              <a:t>mindestens eine fehlende Information zu Chromosomenanomalien (CA)</a:t>
            </a:r>
            <a:endParaRPr lang="en-GB" sz="1400" kern="0" dirty="0">
              <a:cs typeface="Lucida Sans Unicode"/>
            </a:endParaRPr>
          </a:p>
          <a:p>
            <a:pPr defTabSz="685800">
              <a:buClr>
                <a:srgbClr val="007CC2"/>
              </a:buClr>
            </a:pPr>
            <a:r>
              <a:rPr lang="en-GB" sz="1400" kern="0" dirty="0">
                <a:cs typeface="Lucida Sans Unicode"/>
              </a:rPr>
              <a:t>Definition </a:t>
            </a:r>
            <a:r>
              <a:rPr lang="en-GB" sz="1400" kern="0" dirty="0" err="1">
                <a:cs typeface="Lucida Sans Unicode"/>
              </a:rPr>
              <a:t>zytogenetischer</a:t>
            </a:r>
            <a:r>
              <a:rPr lang="en-GB" sz="1400" kern="0" dirty="0">
                <a:cs typeface="Lucida Sans Unicode"/>
              </a:rPr>
              <a:t> </a:t>
            </a:r>
            <a:r>
              <a:rPr lang="en-GB" sz="1400" kern="0" dirty="0" err="1">
                <a:cs typeface="Lucida Sans Unicode"/>
              </a:rPr>
              <a:t>Risiken</a:t>
            </a:r>
            <a:r>
              <a:rPr lang="en-GB" sz="1400" kern="0" dirty="0">
                <a:cs typeface="Lucida Sans Unicode"/>
              </a:rPr>
              <a:t>:</a:t>
            </a:r>
          </a:p>
          <a:p>
            <a:pPr lvl="1" defTabSz="685800">
              <a:buClr>
                <a:srgbClr val="007CC2"/>
              </a:buClr>
            </a:pPr>
            <a:r>
              <a:rPr lang="en-GB" sz="1200" kern="0" dirty="0" err="1">
                <a:cs typeface="Lucida Sans Unicode"/>
              </a:rPr>
              <a:t>Standardrisiko</a:t>
            </a:r>
            <a:r>
              <a:rPr lang="en-GB" sz="1200" kern="0" dirty="0">
                <a:cs typeface="Lucida Sans Unicode"/>
              </a:rPr>
              <a:t>: </a:t>
            </a:r>
            <a:r>
              <a:rPr lang="en-GB" sz="1200" kern="0" dirty="0" err="1">
                <a:cs typeface="Lucida Sans Unicode"/>
              </a:rPr>
              <a:t>Fehlen</a:t>
            </a:r>
            <a:r>
              <a:rPr lang="en-GB" sz="1200" kern="0" dirty="0">
                <a:cs typeface="Lucida Sans Unicode"/>
              </a:rPr>
              <a:t> der CA </a:t>
            </a:r>
            <a:r>
              <a:rPr lang="de-DE" sz="1200" kern="0" dirty="0">
                <a:cs typeface="Lucida Sans Unicode"/>
              </a:rPr>
              <a:t>del(17p), t(4;14), t(14;16) und 1q21+</a:t>
            </a:r>
          </a:p>
          <a:p>
            <a:pPr lvl="1" defTabSz="685800">
              <a:buClr>
                <a:srgbClr val="007CC2"/>
              </a:buClr>
            </a:pPr>
            <a:r>
              <a:rPr lang="de-DE" sz="1200" kern="0" dirty="0">
                <a:cs typeface="Lucida Sans Unicode"/>
              </a:rPr>
              <a:t>EHR: 1 CA</a:t>
            </a:r>
          </a:p>
          <a:p>
            <a:pPr lvl="1" defTabSz="685800">
              <a:buClr>
                <a:srgbClr val="007CC2"/>
              </a:buClr>
            </a:pPr>
            <a:r>
              <a:rPr lang="de-DE" sz="1200" kern="0" dirty="0">
                <a:cs typeface="Lucida Sans Unicode"/>
              </a:rPr>
              <a:t>UHR: </a:t>
            </a:r>
            <a:r>
              <a:rPr lang="de-DE" sz="1200" dirty="0"/>
              <a:t>≥ 2 CA</a:t>
            </a:r>
            <a:r>
              <a:rPr lang="de-DE" sz="1200" kern="0" dirty="0">
                <a:cs typeface="Lucida Sans Unicode"/>
              </a:rPr>
              <a:t> </a:t>
            </a:r>
            <a:endParaRPr lang="en-GB" sz="1200" b="1" kern="0" dirty="0">
              <a:cs typeface="Lucida Sans Unicode"/>
            </a:endParaRPr>
          </a:p>
          <a:p>
            <a:pPr marR="0" lvl="0" defTabSz="685800">
              <a:buClr>
                <a:srgbClr val="007C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>
              <a:cs typeface="Lucida Sans Unicode"/>
            </a:endParaRPr>
          </a:p>
          <a:p>
            <a:pPr marR="0" lvl="0" defTabSz="685800">
              <a:buClr>
                <a:srgbClr val="007C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>
                <a:cs typeface="Lucida Sans Unicode"/>
              </a:rPr>
              <a:t>Alle UHR-</a:t>
            </a:r>
            <a:r>
              <a:rPr lang="en-US" sz="1400" kern="0" dirty="0" err="1">
                <a:cs typeface="Lucida Sans Unicode"/>
              </a:rPr>
              <a:t>Patienten</a:t>
            </a:r>
            <a:r>
              <a:rPr lang="en-US" sz="1400" kern="0" dirty="0">
                <a:cs typeface="Lucida Sans Unicode"/>
              </a:rPr>
              <a:t> in </a:t>
            </a:r>
            <a:r>
              <a:rPr lang="en-US" sz="1400" kern="0" dirty="0" err="1">
                <a:cs typeface="Lucida Sans Unicode"/>
              </a:rPr>
              <a:t>beiden</a:t>
            </a:r>
            <a:r>
              <a:rPr lang="en-US" sz="1400" kern="0" dirty="0">
                <a:cs typeface="Lucida Sans Unicode"/>
              </a:rPr>
              <a:t> </a:t>
            </a:r>
            <a:r>
              <a:rPr lang="en-US" sz="1400" kern="0" dirty="0" err="1">
                <a:cs typeface="Lucida Sans Unicode"/>
              </a:rPr>
              <a:t>Studien</a:t>
            </a:r>
            <a:r>
              <a:rPr lang="en-US" sz="1400" kern="0" dirty="0">
                <a:cs typeface="Lucida Sans Unicode"/>
              </a:rPr>
              <a:t> </a:t>
            </a:r>
            <a:r>
              <a:rPr lang="en-US" sz="1400" kern="0" dirty="0" err="1">
                <a:cs typeface="Lucida Sans Unicode"/>
              </a:rPr>
              <a:t>hatten</a:t>
            </a:r>
            <a:r>
              <a:rPr lang="en-US" sz="1400" kern="0" dirty="0">
                <a:cs typeface="Lucida Sans Unicode"/>
              </a:rPr>
              <a:t> die CA 1q21+</a:t>
            </a:r>
          </a:p>
          <a:p>
            <a:pPr marR="0" lvl="0" defTabSz="685800">
              <a:buClr>
                <a:srgbClr val="007C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>
                <a:cs typeface="Lucida Sans Unicode"/>
              </a:rPr>
              <a:t>t(4;14) war die </a:t>
            </a:r>
            <a:r>
              <a:rPr lang="en-US" sz="1400" kern="0" dirty="0" err="1">
                <a:cs typeface="Lucida Sans Unicode"/>
              </a:rPr>
              <a:t>zweithäufigste</a:t>
            </a:r>
            <a:r>
              <a:rPr lang="en-US" sz="1400" kern="0" dirty="0">
                <a:cs typeface="Lucida Sans Unicode"/>
              </a:rPr>
              <a:t> CA, </a:t>
            </a:r>
            <a:r>
              <a:rPr lang="en-US" sz="1400" kern="0" dirty="0" err="1">
                <a:cs typeface="Lucida Sans Unicode"/>
              </a:rPr>
              <a:t>gefolgt</a:t>
            </a:r>
            <a:r>
              <a:rPr lang="en-US" sz="1400" kern="0" dirty="0">
                <a:cs typeface="Lucida Sans Unicode"/>
              </a:rPr>
              <a:t> von del(17p) und t(14;16)</a:t>
            </a:r>
          </a:p>
          <a:p>
            <a:pPr marL="457200" lvl="1" indent="0" defTabSz="685800">
              <a:spcBef>
                <a:spcPts val="0"/>
              </a:spcBef>
              <a:buClr>
                <a:srgbClr val="007CC2"/>
              </a:buClr>
              <a:buNone/>
            </a:pPr>
            <a:endParaRPr lang="en-GB" sz="1200" kern="0" dirty="0">
              <a:cs typeface="Lucida Sans Unicod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05846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3">
            <a:extLst>
              <a:ext uri="{FF2B5EF4-FFF2-40B4-BE49-F238E27FC236}">
                <a16:creationId xmlns:a16="http://schemas.microsoft.com/office/drawing/2014/main" id="{019353E5-4653-4E4A-A806-EBB9FF9F6A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917" y="243900"/>
            <a:ext cx="8434387" cy="460375"/>
          </a:xfrm>
        </p:spPr>
        <p:txBody>
          <a:bodyPr>
            <a:normAutofit/>
          </a:bodyPr>
          <a:lstStyle/>
          <a:p>
            <a:pPr lvl="0"/>
            <a:r>
              <a:rPr lang="de-DE" sz="1800" b="1" kern="0" dirty="0">
                <a:solidFill>
                  <a:srgbClr val="0063C3"/>
                </a:solidFill>
                <a:latin typeface="Arial"/>
              </a:rPr>
              <a:t>INHALTSVERZEICHNIS</a:t>
            </a:r>
          </a:p>
        </p:txBody>
      </p:sp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AFDE84CF-46EE-4E82-80F9-A629B994F8C8}"/>
              </a:ext>
            </a:extLst>
          </p:cNvPr>
          <p:cNvSpPr/>
          <p:nvPr/>
        </p:nvSpPr>
        <p:spPr bwMode="auto">
          <a:xfrm>
            <a:off x="347917" y="1431002"/>
            <a:ext cx="1600152" cy="240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1333" b="1" dirty="0" err="1">
                <a:solidFill>
                  <a:schemeClr val="bg1"/>
                </a:solidFill>
                <a:latin typeface="Arial" charset="0"/>
              </a:rPr>
              <a:t>Carfilzomib</a:t>
            </a:r>
            <a:endParaRPr lang="de-DE" sz="1333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0C14315-7B72-4FA3-8417-6058B2177A5A}"/>
              </a:ext>
            </a:extLst>
          </p:cNvPr>
          <p:cNvGrpSpPr/>
          <p:nvPr/>
        </p:nvGrpSpPr>
        <p:grpSpPr>
          <a:xfrm>
            <a:off x="2080800" y="1437276"/>
            <a:ext cx="6754794" cy="989536"/>
            <a:chOff x="2080800" y="986896"/>
            <a:chExt cx="6754794" cy="76585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EF79A6D-605A-4461-BE36-A5AD243F5E3B}"/>
                </a:ext>
              </a:extLst>
            </p:cNvPr>
            <p:cNvSpPr/>
            <p:nvPr/>
          </p:nvSpPr>
          <p:spPr bwMode="auto">
            <a:xfrm>
              <a:off x="2080800" y="1121507"/>
              <a:ext cx="6746874" cy="6312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4" action="ppaction://hlinksldjump"/>
                </a:rPr>
                <a:t>Abstract S203:</a:t>
              </a:r>
              <a:r>
                <a:rPr lang="de-AT" sz="900" dirty="0">
                  <a:solidFill>
                    <a:srgbClr val="000000"/>
                  </a:solidFill>
                </a:rPr>
                <a:t>	</a:t>
              </a:r>
              <a:r>
                <a:rPr lang="fr-FR" sz="900" dirty="0" err="1">
                  <a:solidFill>
                    <a:srgbClr val="0063C3"/>
                  </a:solidFill>
                </a:rPr>
                <a:t>DKRd</a:t>
              </a:r>
              <a:r>
                <a:rPr lang="fr-FR" sz="900" dirty="0">
                  <a:solidFill>
                    <a:srgbClr val="0063C3"/>
                  </a:solidFill>
                </a:rPr>
                <a:t> </a:t>
              </a:r>
              <a:r>
                <a:rPr lang="fr-FR" sz="900" dirty="0" err="1">
                  <a:solidFill>
                    <a:srgbClr val="0063C3"/>
                  </a:solidFill>
                </a:rPr>
                <a:t>bei</a:t>
              </a:r>
              <a:r>
                <a:rPr lang="fr-FR" sz="900" dirty="0">
                  <a:solidFill>
                    <a:srgbClr val="0063C3"/>
                  </a:solidFill>
                </a:rPr>
                <a:t> NDMM + ASZT plus </a:t>
              </a:r>
              <a:r>
                <a:rPr lang="fr-FR" sz="900" dirty="0" err="1">
                  <a:solidFill>
                    <a:srgbClr val="0063C3"/>
                  </a:solidFill>
                </a:rPr>
                <a:t>Konsolidierung</a:t>
              </a:r>
              <a:r>
                <a:rPr lang="fr-FR" sz="900" dirty="0">
                  <a:solidFill>
                    <a:srgbClr val="0063C3"/>
                  </a:solidFill>
                </a:rPr>
                <a:t> </a:t>
              </a:r>
              <a:r>
                <a:rPr lang="fr-FR" sz="900" dirty="0" err="1">
                  <a:solidFill>
                    <a:srgbClr val="0063C3"/>
                  </a:solidFill>
                </a:rPr>
                <a:t>DKRd</a:t>
              </a:r>
              <a:r>
                <a:rPr lang="fr-FR" sz="900" dirty="0">
                  <a:solidFill>
                    <a:srgbClr val="0063C3"/>
                  </a:solidFill>
                </a:rPr>
                <a:t> </a:t>
              </a:r>
              <a:r>
                <a:rPr lang="de-AT" sz="900" dirty="0">
                  <a:solidFill>
                    <a:srgbClr val="0063C3"/>
                  </a:solidFill>
                </a:rPr>
                <a:t>(</a:t>
              </a:r>
              <a:r>
                <a:rPr lang="de-AT" sz="900" b="1" dirty="0">
                  <a:solidFill>
                    <a:srgbClr val="0063C3"/>
                  </a:solidFill>
                </a:rPr>
                <a:t>MASTER</a:t>
              </a:r>
              <a:r>
                <a:rPr lang="de-AT" sz="900" dirty="0">
                  <a:solidFill>
                    <a:srgbClr val="0063C3"/>
                  </a:solidFill>
                </a:rPr>
                <a:t>) (Costa et al.)</a:t>
              </a:r>
            </a:p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5" action="ppaction://hlinksldjump"/>
                </a:rPr>
                <a:t>Abstract P943:</a:t>
              </a:r>
              <a:r>
                <a:rPr lang="de-AT" sz="900" dirty="0">
                  <a:solidFill>
                    <a:srgbClr val="0063C3"/>
                  </a:solidFill>
                </a:rPr>
                <a:t>	</a:t>
              </a:r>
              <a:r>
                <a:rPr lang="de-AT" sz="900" dirty="0" err="1">
                  <a:solidFill>
                    <a:srgbClr val="0063C3"/>
                  </a:solidFill>
                </a:rPr>
                <a:t>KRd</a:t>
              </a:r>
              <a:r>
                <a:rPr lang="de-AT" sz="900" dirty="0">
                  <a:solidFill>
                    <a:srgbClr val="0063C3"/>
                  </a:solidFill>
                </a:rPr>
                <a:t> vs. </a:t>
              </a:r>
              <a:r>
                <a:rPr lang="de-AT" sz="900" dirty="0" err="1">
                  <a:solidFill>
                    <a:srgbClr val="0063C3"/>
                  </a:solidFill>
                </a:rPr>
                <a:t>KTd</a:t>
              </a:r>
              <a:r>
                <a:rPr lang="de-AT" sz="900" dirty="0">
                  <a:solidFill>
                    <a:srgbClr val="0063C3"/>
                  </a:solidFill>
                </a:rPr>
                <a:t> bei NTE-NDMM ± HR-Zytogenetik (</a:t>
              </a:r>
              <a:r>
                <a:rPr lang="de-AT" sz="900" b="1" dirty="0">
                  <a:solidFill>
                    <a:srgbClr val="0063C3"/>
                  </a:solidFill>
                </a:rPr>
                <a:t>AGMT MM-02</a:t>
              </a:r>
              <a:r>
                <a:rPr lang="de-AT" sz="900" dirty="0">
                  <a:solidFill>
                    <a:srgbClr val="0063C3"/>
                  </a:solidFill>
                </a:rPr>
                <a:t>) (Ludwig et al.)</a:t>
              </a:r>
            </a:p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6" action="ppaction://hlinksldjump"/>
                </a:rPr>
                <a:t>Abstract 8000:</a:t>
              </a:r>
              <a:r>
                <a:rPr lang="de-AT" sz="900" dirty="0">
                  <a:solidFill>
                    <a:srgbClr val="0063C3"/>
                  </a:solidFill>
                </a:rPr>
                <a:t>	</a:t>
              </a:r>
              <a:r>
                <a:rPr lang="de-DE" sz="900" dirty="0">
                  <a:solidFill>
                    <a:srgbClr val="0063C3"/>
                  </a:solidFill>
                </a:rPr>
                <a:t>EloKRd vs. KRd bei transplantationsgeeigneten Patienten mit NDMM </a:t>
              </a:r>
              <a:r>
                <a:rPr lang="de-DE" sz="900" b="1" dirty="0">
                  <a:solidFill>
                    <a:srgbClr val="0063C3"/>
                  </a:solidFill>
                </a:rPr>
                <a:t>(</a:t>
              </a:r>
              <a:r>
                <a:rPr lang="de-AT" sz="900" b="1" dirty="0">
                  <a:solidFill>
                    <a:srgbClr val="0063C3"/>
                  </a:solidFill>
                </a:rPr>
                <a:t>DSMM XVII</a:t>
              </a:r>
              <a:r>
                <a:rPr lang="de-AT" sz="900" dirty="0">
                  <a:solidFill>
                    <a:srgbClr val="0063C3"/>
                  </a:solidFill>
                </a:rPr>
                <a:t>, </a:t>
              </a:r>
              <a:r>
                <a:rPr lang="de-DE" sz="900" b="1" dirty="0">
                  <a:solidFill>
                    <a:srgbClr val="0063C3"/>
                  </a:solidFill>
                </a:rPr>
                <a:t>Phase-III-Studie)</a:t>
              </a:r>
              <a:r>
                <a:rPr lang="de-DE" sz="900" dirty="0">
                  <a:solidFill>
                    <a:srgbClr val="0063C3"/>
                  </a:solidFill>
                </a:rPr>
                <a:t> </a:t>
              </a:r>
            </a:p>
            <a:p>
              <a:pPr>
                <a:defRPr/>
              </a:pPr>
              <a:r>
                <a:rPr lang="de-DE" sz="900" dirty="0">
                  <a:solidFill>
                    <a:srgbClr val="0063C3"/>
                  </a:solidFill>
                </a:rPr>
                <a:t>	</a:t>
              </a:r>
              <a:r>
                <a:rPr lang="de-AT" sz="900" dirty="0">
                  <a:solidFill>
                    <a:srgbClr val="0063C3"/>
                  </a:solidFill>
                </a:rPr>
                <a:t>(Knop et al.)</a:t>
              </a:r>
              <a:endParaRPr lang="de-AT" sz="900" u="sng" dirty="0">
                <a:solidFill>
                  <a:srgbClr val="0063C3"/>
                </a:solidFill>
                <a:hlinkClick r:id="rId7" action="ppaction://hlinksldjump"/>
              </a:endParaRPr>
            </a:p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8" action="ppaction://hlinksldjump"/>
                </a:rPr>
                <a:t>Abstract 8001:</a:t>
              </a:r>
              <a:r>
                <a:rPr lang="de-AT" sz="900" dirty="0">
                  <a:solidFill>
                    <a:srgbClr val="000000"/>
                  </a:solidFill>
                </a:rPr>
                <a:t>	</a:t>
              </a:r>
              <a:r>
                <a:rPr lang="de-DE" sz="900" dirty="0" err="1">
                  <a:solidFill>
                    <a:srgbClr val="0063C3"/>
                  </a:solidFill>
                </a:rPr>
                <a:t>KPd</a:t>
              </a:r>
              <a:r>
                <a:rPr lang="de-DE" sz="900" dirty="0">
                  <a:solidFill>
                    <a:srgbClr val="0063C3"/>
                  </a:solidFill>
                </a:rPr>
                <a:t> als Erhaltungstherapie beim Hochrisiko-MM </a:t>
              </a:r>
              <a:r>
                <a:rPr lang="de-DE" sz="900" b="1" dirty="0">
                  <a:solidFill>
                    <a:srgbClr val="0063C3"/>
                  </a:solidFill>
                </a:rPr>
                <a:t>(Single-Center-Phase-II-Studie)</a:t>
              </a:r>
              <a:r>
                <a:rPr lang="de-AT" sz="900" dirty="0">
                  <a:solidFill>
                    <a:srgbClr val="0063C3"/>
                  </a:solidFill>
                </a:rPr>
                <a:t> (</a:t>
              </a:r>
              <a:r>
                <a:rPr lang="de-AT" sz="900" dirty="0" err="1">
                  <a:solidFill>
                    <a:srgbClr val="0063C3"/>
                  </a:solidFill>
                </a:rPr>
                <a:t>Nooka</a:t>
              </a:r>
              <a:r>
                <a:rPr lang="de-AT" sz="900" dirty="0">
                  <a:solidFill>
                    <a:srgbClr val="0063C3"/>
                  </a:solidFill>
                </a:rPr>
                <a:t> et al.)</a:t>
              </a: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7F276147-E490-493C-8CE3-93AFA49DE727}"/>
                </a:ext>
              </a:extLst>
            </p:cNvPr>
            <p:cNvSpPr/>
            <p:nvPr/>
          </p:nvSpPr>
          <p:spPr bwMode="auto">
            <a:xfrm>
              <a:off x="2081880" y="986896"/>
              <a:ext cx="6753714" cy="190234"/>
            </a:xfrm>
            <a:prstGeom prst="rect">
              <a:avLst/>
            </a:prstGeom>
            <a:solidFill>
              <a:srgbClr val="E2E2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AT" sz="1100" b="1" dirty="0">
                  <a:solidFill>
                    <a:srgbClr val="0063C3"/>
                  </a:solidFill>
                  <a:latin typeface="Arial" charset="0"/>
                </a:rPr>
                <a:t>NDMM</a:t>
              </a:r>
              <a:endParaRPr lang="de-DE" sz="1100" b="1" dirty="0">
                <a:solidFill>
                  <a:srgbClr val="0063C3"/>
                </a:solidFill>
                <a:latin typeface="Arial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7D644F-4D2D-4515-8D90-0004784095CC}"/>
              </a:ext>
            </a:extLst>
          </p:cNvPr>
          <p:cNvGrpSpPr/>
          <p:nvPr/>
        </p:nvGrpSpPr>
        <p:grpSpPr>
          <a:xfrm>
            <a:off x="2080800" y="2646814"/>
            <a:ext cx="6754794" cy="1308949"/>
            <a:chOff x="2080800" y="1808158"/>
            <a:chExt cx="6754794" cy="1081284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FEF79A6D-605A-4461-BE36-A5AD243F5E3B}"/>
                </a:ext>
              </a:extLst>
            </p:cNvPr>
            <p:cNvSpPr/>
            <p:nvPr/>
          </p:nvSpPr>
          <p:spPr bwMode="auto">
            <a:xfrm>
              <a:off x="2080800" y="1998393"/>
              <a:ext cx="6746874" cy="891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9" action="ppaction://hlinksldjump"/>
                </a:rPr>
                <a:t>Abstract P902:</a:t>
              </a:r>
              <a:r>
                <a:rPr lang="de-AT" sz="900" dirty="0">
                  <a:solidFill>
                    <a:srgbClr val="0063C3"/>
                  </a:solidFill>
                </a:rPr>
                <a:t>	</a:t>
              </a:r>
              <a:r>
                <a:rPr lang="de-DE" sz="900" dirty="0" err="1">
                  <a:solidFill>
                    <a:srgbClr val="0063C3"/>
                  </a:solidFill>
                </a:rPr>
                <a:t>IsaKd</a:t>
              </a:r>
              <a:r>
                <a:rPr lang="de-DE" sz="900" dirty="0">
                  <a:solidFill>
                    <a:srgbClr val="0063C3"/>
                  </a:solidFill>
                </a:rPr>
                <a:t> als </a:t>
              </a:r>
              <a:r>
                <a:rPr lang="de-DE" sz="900" dirty="0" err="1">
                  <a:solidFill>
                    <a:srgbClr val="0063C3"/>
                  </a:solidFill>
                </a:rPr>
                <a:t>Salvage</a:t>
              </a:r>
              <a:r>
                <a:rPr lang="de-DE" sz="900" dirty="0">
                  <a:solidFill>
                    <a:srgbClr val="0063C3"/>
                  </a:solidFill>
                </a:rPr>
                <a:t>-Therapie beim RRMM </a:t>
              </a:r>
              <a:r>
                <a:rPr lang="de-DE" sz="900" b="1" dirty="0">
                  <a:solidFill>
                    <a:srgbClr val="0063C3"/>
                  </a:solidFill>
                </a:rPr>
                <a:t>(Interimsanalyse Phase-II-Studie)</a:t>
              </a:r>
              <a:r>
                <a:rPr lang="de-DE" sz="900" dirty="0">
                  <a:solidFill>
                    <a:srgbClr val="0063C3"/>
                  </a:solidFill>
                </a:rPr>
                <a:t> </a:t>
              </a:r>
              <a:r>
                <a:rPr lang="de-AT" sz="900" dirty="0">
                  <a:solidFill>
                    <a:srgbClr val="0063C3"/>
                  </a:solidFill>
                </a:rPr>
                <a:t>(</a:t>
              </a:r>
              <a:r>
                <a:rPr lang="de-AT" sz="900" dirty="0" err="1">
                  <a:solidFill>
                    <a:srgbClr val="0063C3"/>
                  </a:solidFill>
                </a:rPr>
                <a:t>Vesole</a:t>
              </a:r>
              <a:r>
                <a:rPr lang="de-AT" sz="900" dirty="0">
                  <a:solidFill>
                    <a:srgbClr val="0063C3"/>
                  </a:solidFill>
                </a:rPr>
                <a:t> et al.)</a:t>
              </a:r>
              <a:endParaRPr lang="de-AT" sz="900" dirty="0">
                <a:solidFill>
                  <a:srgbClr val="000000"/>
                </a:solidFill>
                <a:hlinkClick r:id="" action="ppaction://noaction"/>
              </a:endParaRPr>
            </a:p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10" action="ppaction://hlinksldjump"/>
                </a:rPr>
                <a:t>Abstract P916:</a:t>
              </a:r>
              <a:r>
                <a:rPr lang="de-AT" sz="900" dirty="0">
                  <a:solidFill>
                    <a:srgbClr val="0063C3"/>
                  </a:solidFill>
                </a:rPr>
                <a:t>	Langzeit-Ergebnisse </a:t>
              </a:r>
              <a:r>
                <a:rPr lang="de-AT" sz="900" dirty="0" err="1">
                  <a:solidFill>
                    <a:srgbClr val="0063C3"/>
                  </a:solidFill>
                </a:rPr>
                <a:t>IsaKd</a:t>
              </a:r>
              <a:r>
                <a:rPr lang="de-AT" sz="900" dirty="0">
                  <a:solidFill>
                    <a:srgbClr val="0063C3"/>
                  </a:solidFill>
                </a:rPr>
                <a:t> vs. </a:t>
              </a:r>
              <a:r>
                <a:rPr lang="de-AT" sz="900" dirty="0" err="1">
                  <a:solidFill>
                    <a:srgbClr val="0063C3"/>
                  </a:solidFill>
                </a:rPr>
                <a:t>Kd</a:t>
              </a:r>
              <a:r>
                <a:rPr lang="de-AT" sz="900" dirty="0">
                  <a:solidFill>
                    <a:srgbClr val="0063C3"/>
                  </a:solidFill>
                </a:rPr>
                <a:t> </a:t>
              </a:r>
              <a:r>
                <a:rPr lang="de-DE" sz="900" dirty="0">
                  <a:solidFill>
                    <a:srgbClr val="0063C3"/>
                  </a:solidFill>
                </a:rPr>
                <a:t>bei RMM mit 1q21+ Status mit oder ohne HRCA </a:t>
              </a:r>
              <a:r>
                <a:rPr lang="de-AT" sz="900" dirty="0">
                  <a:solidFill>
                    <a:srgbClr val="0063C3"/>
                  </a:solidFill>
                </a:rPr>
                <a:t>(</a:t>
              </a:r>
              <a:r>
                <a:rPr lang="de-AT" sz="900" b="1" dirty="0">
                  <a:solidFill>
                    <a:srgbClr val="0063C3"/>
                  </a:solidFill>
                </a:rPr>
                <a:t>IKEMA</a:t>
              </a:r>
              <a:r>
                <a:rPr lang="de-AT" sz="900" dirty="0">
                  <a:solidFill>
                    <a:srgbClr val="0063C3"/>
                  </a:solidFill>
                </a:rPr>
                <a:t>) (</a:t>
              </a:r>
              <a:r>
                <a:rPr lang="de-AT" sz="900" dirty="0" err="1">
                  <a:solidFill>
                    <a:srgbClr val="0063C3"/>
                  </a:solidFill>
                </a:rPr>
                <a:t>Facon</a:t>
              </a:r>
              <a:r>
                <a:rPr lang="de-AT" sz="900" dirty="0">
                  <a:solidFill>
                    <a:srgbClr val="0063C3"/>
                  </a:solidFill>
                </a:rPr>
                <a:t> et al.)</a:t>
              </a:r>
            </a:p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11" action="ppaction://hlinksldjump"/>
                </a:rPr>
                <a:t>Abstract P931:</a:t>
              </a:r>
              <a:r>
                <a:rPr lang="de-AT" sz="900" dirty="0">
                  <a:solidFill>
                    <a:srgbClr val="0063C3"/>
                  </a:solidFill>
                </a:rPr>
                <a:t>	</a:t>
              </a:r>
              <a:r>
                <a:rPr lang="de-AT" sz="900" dirty="0" err="1">
                  <a:solidFill>
                    <a:srgbClr val="0063C3"/>
                  </a:solidFill>
                </a:rPr>
                <a:t>IsaKd</a:t>
              </a:r>
              <a:r>
                <a:rPr lang="de-AT" sz="900" dirty="0">
                  <a:solidFill>
                    <a:srgbClr val="0063C3"/>
                  </a:solidFill>
                </a:rPr>
                <a:t> vs. </a:t>
              </a:r>
              <a:r>
                <a:rPr lang="de-AT" sz="900" dirty="0" err="1">
                  <a:solidFill>
                    <a:srgbClr val="0063C3"/>
                  </a:solidFill>
                </a:rPr>
                <a:t>IsaPd</a:t>
              </a:r>
              <a:r>
                <a:rPr lang="de-AT" sz="900" dirty="0">
                  <a:solidFill>
                    <a:srgbClr val="0063C3"/>
                  </a:solidFill>
                </a:rPr>
                <a:t> bei RRMM mit Ultra-HR-Zytogenetik (</a:t>
              </a:r>
              <a:r>
                <a:rPr lang="de-AT" sz="900" b="1" dirty="0">
                  <a:solidFill>
                    <a:srgbClr val="0063C3"/>
                  </a:solidFill>
                </a:rPr>
                <a:t>IKARIA-MM/IKEMA</a:t>
              </a:r>
              <a:r>
                <a:rPr lang="de-AT" sz="900" dirty="0">
                  <a:solidFill>
                    <a:srgbClr val="0063C3"/>
                  </a:solidFill>
                </a:rPr>
                <a:t>) (Moreau et al.)</a:t>
              </a:r>
            </a:p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12" action="ppaction://hlinksldjump"/>
                </a:rPr>
                <a:t>Abstract P937:</a:t>
              </a:r>
              <a:r>
                <a:rPr lang="de-AT" sz="900" dirty="0">
                  <a:solidFill>
                    <a:srgbClr val="0063C3"/>
                  </a:solidFill>
                </a:rPr>
                <a:t>	Real-World-Daten zu </a:t>
              </a:r>
              <a:r>
                <a:rPr lang="de-AT" sz="900" dirty="0" err="1">
                  <a:solidFill>
                    <a:srgbClr val="0063C3"/>
                  </a:solidFill>
                </a:rPr>
                <a:t>KRd</a:t>
              </a:r>
              <a:r>
                <a:rPr lang="de-AT" sz="900" dirty="0">
                  <a:solidFill>
                    <a:srgbClr val="0063C3"/>
                  </a:solidFill>
                </a:rPr>
                <a:t> bei RRMM (</a:t>
              </a:r>
              <a:r>
                <a:rPr lang="de-AT" sz="900" b="1" dirty="0">
                  <a:solidFill>
                    <a:srgbClr val="0063C3"/>
                  </a:solidFill>
                </a:rPr>
                <a:t>GEMMAC</a:t>
              </a:r>
              <a:r>
                <a:rPr lang="de-AT" sz="900" dirty="0">
                  <a:solidFill>
                    <a:srgbClr val="0063C3"/>
                  </a:solidFill>
                </a:rPr>
                <a:t>) (Garcia-</a:t>
              </a:r>
              <a:r>
                <a:rPr lang="de-AT" sz="900" dirty="0" err="1">
                  <a:solidFill>
                    <a:srgbClr val="0063C3"/>
                  </a:solidFill>
                </a:rPr>
                <a:t>Guiñon</a:t>
              </a:r>
              <a:r>
                <a:rPr lang="de-AT" sz="900" dirty="0">
                  <a:solidFill>
                    <a:srgbClr val="0063C3"/>
                  </a:solidFill>
                </a:rPr>
                <a:t> et al.)</a:t>
              </a:r>
            </a:p>
            <a:p>
              <a:pPr>
                <a:defRPr/>
              </a:pPr>
              <a:r>
                <a:rPr lang="de-AT" sz="900" dirty="0">
                  <a:solidFill>
                    <a:srgbClr val="000000"/>
                  </a:solidFill>
                  <a:hlinkClick r:id="rId13" action="ppaction://hlinksldjump"/>
                </a:rPr>
                <a:t>Abstract P947:</a:t>
              </a:r>
              <a:r>
                <a:rPr lang="de-AT" sz="900" dirty="0">
                  <a:solidFill>
                    <a:srgbClr val="000000"/>
                  </a:solidFill>
                </a:rPr>
                <a:t>	</a:t>
              </a:r>
              <a:r>
                <a:rPr lang="de-AT" sz="900" dirty="0">
                  <a:solidFill>
                    <a:srgbClr val="0063C3"/>
                  </a:solidFill>
                </a:rPr>
                <a:t>Re-Induktionstherapien vor SZT, Daten aus der klinischen Praxis (Sauer et al.)</a:t>
              </a:r>
            </a:p>
            <a:p>
              <a:pPr>
                <a:defRPr/>
              </a:pPr>
              <a:r>
                <a:rPr lang="de-AT" sz="900" u="sng" dirty="0">
                  <a:solidFill>
                    <a:srgbClr val="0063C3"/>
                  </a:solidFill>
                  <a:hlinkClick r:id="rId14" action="ppaction://hlinksldjump"/>
                </a:rPr>
                <a:t>Abstract e20042:</a:t>
              </a:r>
              <a:r>
                <a:rPr lang="de-AT" sz="900" dirty="0">
                  <a:solidFill>
                    <a:srgbClr val="0063C3"/>
                  </a:solidFill>
                </a:rPr>
                <a:t>	</a:t>
              </a:r>
              <a:r>
                <a:rPr lang="de-DE" sz="900" dirty="0">
                  <a:solidFill>
                    <a:srgbClr val="0063C3"/>
                  </a:solidFill>
                </a:rPr>
                <a:t>Sd plus K, P oder D bei Patienten mit RRMM und Refraktärität auf aktuelle Therapie </a:t>
              </a:r>
              <a:r>
                <a:rPr lang="de-DE" sz="900" b="1" dirty="0">
                  <a:solidFill>
                    <a:srgbClr val="0063C3"/>
                  </a:solidFill>
                </a:rPr>
                <a:t>(Phase-IIb-Studie)</a:t>
              </a:r>
              <a:r>
                <a:rPr lang="de-DE" sz="900" dirty="0">
                  <a:solidFill>
                    <a:srgbClr val="0063C3"/>
                  </a:solidFill>
                </a:rPr>
                <a:t> </a:t>
              </a:r>
            </a:p>
            <a:p>
              <a:pPr>
                <a:defRPr/>
              </a:pPr>
              <a:r>
                <a:rPr lang="de-DE" sz="900" dirty="0">
                  <a:solidFill>
                    <a:srgbClr val="0063C3"/>
                  </a:solidFill>
                </a:rPr>
                <a:t>	</a:t>
              </a:r>
              <a:r>
                <a:rPr lang="de-AT" sz="900" dirty="0">
                  <a:solidFill>
                    <a:srgbClr val="0063C3"/>
                  </a:solidFill>
                </a:rPr>
                <a:t>(Biran et al.)</a:t>
              </a:r>
              <a:endParaRPr lang="de-AT" sz="9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7F276147-E490-493C-8CE3-93AFA49DE727}"/>
                </a:ext>
              </a:extLst>
            </p:cNvPr>
            <p:cNvSpPr/>
            <p:nvPr/>
          </p:nvSpPr>
          <p:spPr bwMode="auto">
            <a:xfrm>
              <a:off x="2081210" y="1808158"/>
              <a:ext cx="6754384" cy="190234"/>
            </a:xfrm>
            <a:prstGeom prst="rect">
              <a:avLst/>
            </a:prstGeom>
            <a:solidFill>
              <a:srgbClr val="E2E2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>
                  <a:solidFill>
                    <a:srgbClr val="0063C3"/>
                  </a:solidFill>
                  <a:latin typeface="Arial" charset="0"/>
                </a:rPr>
                <a:t>RRMM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6655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IsaPd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und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IsaKd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bei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RRMM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UHR-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Zytogenetik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(ICARIA-MM/IKEMA)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777851"/>
            <a:ext cx="91440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CA: Chromosomenanomalie; d: Dexamethason; EHR: erweitertes Hochrisiko; HR: Hazard Ratio; Isa: </a:t>
            </a:r>
            <a:r>
              <a:rPr lang="de-DE" sz="600" dirty="0" err="1"/>
              <a:t>Isatuximab</a:t>
            </a:r>
            <a:r>
              <a:rPr lang="de-DE" sz="600" dirty="0"/>
              <a:t>; K: </a:t>
            </a:r>
            <a:r>
              <a:rPr lang="de-DE" sz="600" dirty="0" err="1"/>
              <a:t>Carfilzomib</a:t>
            </a:r>
            <a:r>
              <a:rPr lang="de-DE" sz="600" dirty="0"/>
              <a:t>; KI: Konfidenzintervall; MM: multiples Myelom; NE: nicht erreicht; OS: Gesamtüberleben; P: </a:t>
            </a:r>
            <a:r>
              <a:rPr lang="de-DE" sz="600" dirty="0" err="1"/>
              <a:t>Pomalidomid</a:t>
            </a:r>
            <a:r>
              <a:rPr lang="de-DE" sz="600" dirty="0"/>
              <a:t>; PFS: progressionsfreies Überleben; RRMM: rezidiviertes/refraktäres multiples Myelom; SR: Standardrisiko; UHR: ultrahohes Risiko.</a:t>
            </a:r>
          </a:p>
          <a:p>
            <a:r>
              <a:rPr lang="en-GB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NCT02990338</a:t>
            </a:r>
            <a:r>
              <a:rPr lang="en-GB" sz="600" dirty="0"/>
              <a:t>. </a:t>
            </a:r>
            <a:r>
              <a:rPr lang="en-GB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NCT03275285</a:t>
            </a:r>
            <a:r>
              <a:rPr lang="en-GB" sz="600" dirty="0"/>
              <a:t>. </a:t>
            </a:r>
            <a:r>
              <a:rPr lang="de-DE" sz="600" dirty="0">
                <a:hlinkClick r:id="rId6"/>
              </a:rPr>
              <a:t>Moreau P et al. EHA 2023, Abstract P931.</a:t>
            </a:r>
            <a:r>
              <a:rPr lang="de-DE" sz="600" dirty="0"/>
              <a:t> </a:t>
            </a: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464235" y="2010538"/>
          <a:ext cx="806582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54">
                  <a:extLst>
                    <a:ext uri="{9D8B030D-6E8A-4147-A177-3AD203B41FA5}">
                      <a16:colId xmlns:a16="http://schemas.microsoft.com/office/drawing/2014/main" val="2591770264"/>
                    </a:ext>
                  </a:extLst>
                </a:gridCol>
                <a:gridCol w="1133154">
                  <a:extLst>
                    <a:ext uri="{9D8B030D-6E8A-4147-A177-3AD203B41FA5}">
                      <a16:colId xmlns:a16="http://schemas.microsoft.com/office/drawing/2014/main" val="1763937219"/>
                    </a:ext>
                  </a:extLst>
                </a:gridCol>
                <a:gridCol w="1133154">
                  <a:extLst>
                    <a:ext uri="{9D8B030D-6E8A-4147-A177-3AD203B41FA5}">
                      <a16:colId xmlns:a16="http://schemas.microsoft.com/office/drawing/2014/main" val="2041387463"/>
                    </a:ext>
                  </a:extLst>
                </a:gridCol>
                <a:gridCol w="1133154">
                  <a:extLst>
                    <a:ext uri="{9D8B030D-6E8A-4147-A177-3AD203B41FA5}">
                      <a16:colId xmlns:a16="http://schemas.microsoft.com/office/drawing/2014/main" val="3387663858"/>
                    </a:ext>
                  </a:extLst>
                </a:gridCol>
                <a:gridCol w="1133154">
                  <a:extLst>
                    <a:ext uri="{9D8B030D-6E8A-4147-A177-3AD203B41FA5}">
                      <a16:colId xmlns:a16="http://schemas.microsoft.com/office/drawing/2014/main" val="376934467"/>
                    </a:ext>
                  </a:extLst>
                </a:gridCol>
              </a:tblGrid>
              <a:tr h="355041">
                <a:tc rowSpan="2"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spc="-2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/>
                        <a:t>ICARIA-MM </a:t>
                      </a: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IsaPd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101)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IKEMA </a:t>
                      </a:r>
                      <a:r>
                        <a:rPr lang="de-DE" sz="12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154)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37924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r>
                        <a:rPr lang="de-DE" sz="1000" b="1" baseline="0" dirty="0"/>
                        <a:t>Zytogenetik,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/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208964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PFS HR [95 % KI]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0,478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[0,263–0,866]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0,645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[0,414–1,006]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0,437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[0,188−1,018]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0,496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[0,294−0,839]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0,531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[0,310−0,908]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0,689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[0,343−1,385]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21848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OS HR [95 % KI]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1,032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[0,542−1,972]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0,842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[0,533–1,330]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0,796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[0,357–1,776]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8613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8887AE25-CEFA-21AE-1B6A-D2C550BC4CB9}"/>
              </a:ext>
            </a:extLst>
          </p:cNvPr>
          <p:cNvSpPr/>
          <p:nvPr/>
        </p:nvSpPr>
        <p:spPr bwMode="auto">
          <a:xfrm>
            <a:off x="382346" y="1357735"/>
            <a:ext cx="765618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Ergebnisse nach zytogenetischen Subgruppen: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028903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IsaPd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und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IsaKd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bei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RRMM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UHR-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Zytogenetik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(ICARIA-MM/IKEMA)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776483"/>
            <a:ext cx="9143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CR: komplette Remission; d: Dexamethason; EHR: erweitertes Hochrisiko; Isa: </a:t>
            </a:r>
            <a:r>
              <a:rPr lang="de-DE" sz="600" dirty="0" err="1"/>
              <a:t>Isatuximab</a:t>
            </a:r>
            <a:r>
              <a:rPr lang="de-DE" sz="600" dirty="0"/>
              <a:t>; K: </a:t>
            </a:r>
            <a:r>
              <a:rPr lang="de-DE" sz="600" dirty="0" err="1"/>
              <a:t>Carfilzomib</a:t>
            </a:r>
            <a:r>
              <a:rPr lang="de-DE" sz="600" dirty="0"/>
              <a:t>; MM: multiples Myelom; MRD: minimale Resterkrankung; ORR: Gesamtansprechen; P: </a:t>
            </a:r>
            <a:r>
              <a:rPr lang="de-DE" sz="600" dirty="0" err="1"/>
              <a:t>Pomalidomid</a:t>
            </a:r>
            <a:r>
              <a:rPr lang="de-DE" sz="600" dirty="0"/>
              <a:t>; PR: Teilremission; RR: rezidivierend/refraktär; </a:t>
            </a:r>
            <a:br>
              <a:rPr lang="de-DE" sz="600" dirty="0"/>
            </a:br>
            <a:r>
              <a:rPr lang="de-DE" sz="600" dirty="0" err="1"/>
              <a:t>sCR</a:t>
            </a:r>
            <a:r>
              <a:rPr lang="de-DE" sz="600" dirty="0"/>
              <a:t>: stringente komplette Remission; SR: Standardrisiko; UHR: ultrahohes Risiko; VGPR: sehr gute partielle Remission.</a:t>
            </a:r>
          </a:p>
          <a:p>
            <a:r>
              <a:rPr lang="en-GB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NCT02990338</a:t>
            </a:r>
            <a:r>
              <a:rPr lang="en-GB" sz="600" dirty="0"/>
              <a:t>. </a:t>
            </a:r>
            <a:r>
              <a:rPr lang="en-GB" sz="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NCT03275285</a:t>
            </a:r>
            <a:r>
              <a:rPr lang="en-GB" sz="600" dirty="0"/>
              <a:t>. </a:t>
            </a:r>
            <a:r>
              <a:rPr lang="de-DE" sz="600" dirty="0">
                <a:hlinkClick r:id="rId6"/>
              </a:rPr>
              <a:t>Moreau P et al. EHA 2023, Abstract P931.</a:t>
            </a:r>
            <a:r>
              <a:rPr lang="de-DE" sz="600" dirty="0"/>
              <a:t> </a:t>
            </a:r>
            <a:endParaRPr lang="de-DE" sz="1400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358A4B0-7CA6-8F17-B361-0ED04D862CED}"/>
              </a:ext>
            </a:extLst>
          </p:cNvPr>
          <p:cNvGraphicFramePr>
            <a:graphicFrameLocks noGrp="1"/>
          </p:cNvGraphicFramePr>
          <p:nvPr/>
        </p:nvGraphicFramePr>
        <p:xfrm>
          <a:off x="461170" y="1000119"/>
          <a:ext cx="8047633" cy="302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2591770264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1763937219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2975595442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321313711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4282891032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2041387463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3387663858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376934467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395365681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10436313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2615425818"/>
                    </a:ext>
                  </a:extLst>
                </a:gridCol>
              </a:tblGrid>
              <a:tr h="277224">
                <a:tc rowSpan="3"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-20" dirty="0"/>
                        <a:t>n (%)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/>
                        <a:t>ICARIA-MM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/>
                        <a:t>IKEMA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2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UHR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50715"/>
                  </a:ext>
                </a:extLst>
              </a:tr>
              <a:tr h="3501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29)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35)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61)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38)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IsaPd</a:t>
                      </a: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11)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Pd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20)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(n = 65)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43)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lang="de-DE" sz="900" b="1" kern="1200" spc="-2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(n = 64)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41)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IsaKd</a:t>
                      </a: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(n = 25)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</a:t>
                      </a: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spc="-2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19)</a:t>
                      </a:r>
                    </a:p>
                  </a:txBody>
                  <a:tcPr>
                    <a:solidFill>
                      <a:srgbClr val="006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37924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r>
                        <a:rPr lang="de-DE" sz="1000" b="1" baseline="0" dirty="0" err="1"/>
                        <a:t>sCR</a:t>
                      </a:r>
                      <a:endParaRPr lang="de-DE" sz="10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 (1,5 %)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 (2,4 %)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3 (10,3 %)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 (2,9 %)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 (3,3 %)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34 (52,3 %)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11 (25,6 %)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26 (40,6 %)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8 (19,5 %)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8 (32,0 %)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5 (26,3 %)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VGPR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8 (27,6 %)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3 (8,6 %)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13 (21,3 %)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 (2,6 %)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4 (36,4 %)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15 (23,1 %)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12 (27,9 %)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20 (31,3 %)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12 (29,3 %)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8 (32,0 %)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5 (26,3 %)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987986136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12 (41,4 %)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12 (34,3 %)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17 (27,9 %)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11 (28,9 %)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2 (18,2 %)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 (5,0 %)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9 (13,8 %)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14 (32,6 %)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10 (15,6 %)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13 (31,7 %)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4 (16,0 %)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5 (26,3 %)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070683272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≥ VGPR</a:t>
                      </a:r>
                      <a:endParaRPr lang="de-DE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11 (37,9 %)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4 (11,4 %)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15 (24,6 %)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 (2,6 %)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4 (36,4 %)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0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50 (76,9 %)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23 (53,5 %)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46 (71,9 %)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21 (51,2 %)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16 (64,0 %)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10 (52,6 %)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1804502437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ORR</a:t>
                      </a:r>
                      <a:endParaRPr lang="de-DE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23 (79,3 %)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16 (45,7 %)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32 (52,5 %)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12 (31,6 %)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6 (54,5 %)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 (5,0 %)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59 (90,8 %)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37 (86,0 %)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56 (87,5 %)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34 (82,9 %)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20 (80,0 %)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15 </a:t>
                      </a:r>
                      <a:r>
                        <a:rPr lang="de-DE" sz="800"/>
                        <a:t>(78,9 %)</a:t>
                      </a:r>
                      <a:endParaRPr lang="de-DE" sz="800" dirty="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061783029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MRD-</a:t>
                      </a:r>
                      <a:endParaRPr lang="de-DE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44,6 %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18,6 %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32,8 %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14,6 %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28,0 %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21,1 %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564943177"/>
                  </a:ext>
                </a:extLst>
              </a:tr>
              <a:tr h="2334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MRD-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[≥ CR]</a:t>
                      </a:r>
                      <a:endParaRPr lang="de-DE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-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33,8 %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11,6 %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28,1 %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12,2 %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20,0 %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21,1 %</a:t>
                      </a: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148982202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1B76A88-3987-3731-CF96-D6E8415D8B67}"/>
              </a:ext>
            </a:extLst>
          </p:cNvPr>
          <p:cNvGrpSpPr/>
          <p:nvPr/>
        </p:nvGrpSpPr>
        <p:grpSpPr>
          <a:xfrm>
            <a:off x="-1" y="3999406"/>
            <a:ext cx="9144001" cy="772038"/>
            <a:chOff x="-1" y="3999406"/>
            <a:chExt cx="9144001" cy="772038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5EEEE00-56CD-4F45-D202-9A6236584E45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3999406"/>
              <a:ext cx="9144001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6AA97894-74B5-37DC-049E-E281E207C239}"/>
                </a:ext>
              </a:extLst>
            </p:cNvPr>
            <p:cNvSpPr txBox="1">
              <a:spLocks/>
            </p:cNvSpPr>
            <p:nvPr/>
          </p:nvSpPr>
          <p:spPr>
            <a:xfrm>
              <a:off x="81886" y="3999407"/>
              <a:ext cx="8946107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Der Nutzen von Isatuximab stimmte für alle Subgruppen mit den primären Ergebnissen der jeweiligen Studie überein. Gegenüber den Vergleichsarmen wurde ein Vorteil für IsaKd und IsaPd bei EHR-Patient:innen beobachtet. Dies schließt </a:t>
              </a:r>
              <a:br>
                <a:rPr lang="de-DE" sz="1200" b="1" dirty="0">
                  <a:solidFill>
                    <a:schemeClr val="bg1"/>
                  </a:solidFill>
                </a:rPr>
              </a:br>
              <a:r>
                <a:rPr lang="de-DE" sz="1200" b="1" dirty="0">
                  <a:solidFill>
                    <a:schemeClr val="bg1"/>
                  </a:solidFill>
                </a:rPr>
                <a:t>UHR-Patient:innen ein, die von einer weiteren Therapieoptimierung profitieren würden.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2709570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EB391A5A-A7E4-4F63-BEEA-0C4F8097B41B}"/>
              </a:ext>
            </a:extLst>
          </p:cNvPr>
          <p:cNvSpPr txBox="1">
            <a:spLocks/>
          </p:cNvSpPr>
          <p:nvPr/>
        </p:nvSpPr>
        <p:spPr bwMode="gray">
          <a:xfrm>
            <a:off x="395998" y="1174064"/>
            <a:ext cx="8451521" cy="1016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buClr>
                <a:srgbClr val="007CC2"/>
              </a:buClr>
            </a:pPr>
            <a:r>
              <a:rPr lang="de-DE" sz="1200" kern="0" dirty="0">
                <a:cs typeface="Lucida Sans Unicode"/>
              </a:rPr>
              <a:t>Retrospektive Analyse der Daten aus </a:t>
            </a:r>
            <a:r>
              <a:rPr lang="de-DE" sz="1200" b="1" kern="0" dirty="0">
                <a:cs typeface="Lucida Sans Unicode"/>
              </a:rPr>
              <a:t>14 Krankenhäusern </a:t>
            </a:r>
            <a:r>
              <a:rPr lang="de-DE" sz="1200" kern="0" dirty="0">
                <a:cs typeface="Lucida Sans Unicode"/>
              </a:rPr>
              <a:t>der GEMMAC-Gruppe in Katalonien (Spanien) zwischen Januar 2016 und Juli 2020</a:t>
            </a:r>
          </a:p>
          <a:p>
            <a:pPr defTabSz="685800">
              <a:spcBef>
                <a:spcPts val="600"/>
              </a:spcBef>
              <a:buClr>
                <a:srgbClr val="007CC2"/>
              </a:buClr>
            </a:pPr>
            <a:r>
              <a:rPr lang="de-DE" sz="1200" kern="0" dirty="0">
                <a:cs typeface="Lucida Sans Unicode"/>
              </a:rPr>
              <a:t>Behandlung von </a:t>
            </a:r>
            <a:r>
              <a:rPr lang="de-DE" sz="1200" b="1" kern="0" dirty="0">
                <a:cs typeface="Lucida Sans Unicode"/>
              </a:rPr>
              <a:t>RRMM-Patienten </a:t>
            </a:r>
            <a:r>
              <a:rPr lang="de-DE" sz="1200" kern="0" dirty="0">
                <a:cs typeface="Lucida Sans Unicode"/>
              </a:rPr>
              <a:t>mit </a:t>
            </a:r>
            <a:r>
              <a:rPr lang="de-DE" sz="1200" b="1" kern="0" dirty="0">
                <a:cs typeface="Lucida Sans Unicode"/>
              </a:rPr>
              <a:t>KRd im klinischen Alltag</a:t>
            </a:r>
          </a:p>
          <a:p>
            <a:pPr defTabSz="685800">
              <a:spcBef>
                <a:spcPts val="600"/>
              </a:spcBef>
              <a:buClr>
                <a:srgbClr val="007CC2"/>
              </a:buClr>
            </a:pPr>
            <a:r>
              <a:rPr lang="de-DE" sz="1200" b="1" kern="0" dirty="0">
                <a:cs typeface="Lucida Sans Unicode"/>
              </a:rPr>
              <a:t>Endpunkte: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de-DE" sz="1200" kern="0" dirty="0">
                <a:cs typeface="Lucida Sans Unicode"/>
              </a:rPr>
              <a:t>Ansprechen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de-DE" sz="1200" kern="0" dirty="0">
                <a:cs typeface="Lucida Sans Unicode"/>
              </a:rPr>
              <a:t>Progressionsfreies Überleben (PFS)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de-DE" sz="1200" kern="0" dirty="0">
                <a:cs typeface="Lucida Sans Unicode"/>
              </a:rPr>
              <a:t>Gesamtüberleben (OS)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de-DE" sz="1200" kern="0" dirty="0">
                <a:cs typeface="Lucida Sans Unicode"/>
              </a:rPr>
              <a:t>Verträglichkeit</a:t>
            </a:r>
            <a:endParaRPr lang="de-DE" sz="1200" b="1" kern="0" dirty="0">
              <a:cs typeface="Lucida Sans Unicode"/>
            </a:endParaRP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endParaRPr lang="en-GB" sz="1200" kern="0" dirty="0"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GEMMAC: </a:t>
            </a:r>
            <a:r>
              <a:rPr lang="de-DE" dirty="0">
                <a:solidFill>
                  <a:srgbClr val="000000"/>
                </a:solidFill>
              </a:rPr>
              <a:t>Real-World-Daten zu </a:t>
            </a:r>
            <a:r>
              <a:rPr lang="de-DE" dirty="0" err="1">
                <a:solidFill>
                  <a:srgbClr val="000000"/>
                </a:solidFill>
              </a:rPr>
              <a:t>KRd</a:t>
            </a:r>
            <a:r>
              <a:rPr lang="de-DE" dirty="0">
                <a:solidFill>
                  <a:srgbClr val="000000"/>
                </a:solidFill>
              </a:rPr>
              <a:t> bei RRMM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5745145" y="2180009"/>
            <a:ext cx="2102838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Therapieregime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865752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 err="1"/>
              <a:t>KRd</a:t>
            </a:r>
            <a:r>
              <a:rPr lang="de-DE" sz="600" dirty="0"/>
              <a:t>: </a:t>
            </a:r>
            <a:r>
              <a:rPr lang="de-DE" sz="600" dirty="0" err="1"/>
              <a:t>Carfilzomib</a:t>
            </a:r>
            <a:r>
              <a:rPr lang="de-DE" sz="600" dirty="0"/>
              <a:t>, </a:t>
            </a:r>
            <a:r>
              <a:rPr lang="de-DE" sz="600" dirty="0" err="1"/>
              <a:t>Lenalidomid</a:t>
            </a:r>
            <a:r>
              <a:rPr lang="de-DE" sz="600" dirty="0"/>
              <a:t> und Dexamethason; IMWG: International </a:t>
            </a:r>
            <a:r>
              <a:rPr lang="de-DE" sz="600" dirty="0" err="1"/>
              <a:t>Myeloma</a:t>
            </a:r>
            <a:r>
              <a:rPr lang="de-DE" sz="600" dirty="0"/>
              <a:t> Working Group; RRMM: rezidiviertes/refraktäres multiples Myelom.</a:t>
            </a:r>
          </a:p>
          <a:p>
            <a:r>
              <a:rPr lang="de-DE" sz="600" dirty="0">
                <a:hlinkClick r:id="rId4"/>
              </a:rPr>
              <a:t>Garcia-</a:t>
            </a:r>
            <a:r>
              <a:rPr lang="de-DE" sz="600" dirty="0" err="1">
                <a:hlinkClick r:id="rId4"/>
              </a:rPr>
              <a:t>Guiñon</a:t>
            </a:r>
            <a:r>
              <a:rPr lang="de-DE" sz="600" dirty="0">
                <a:hlinkClick r:id="rId4"/>
              </a:rPr>
              <a:t> A et al. EHA 2023, Abstract P937.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D285165-F44D-A6AD-205E-83AFC84F0B30}"/>
              </a:ext>
            </a:extLst>
          </p:cNvPr>
          <p:cNvSpPr txBox="1"/>
          <p:nvPr/>
        </p:nvSpPr>
        <p:spPr>
          <a:xfrm>
            <a:off x="2729371" y="3043451"/>
            <a:ext cx="153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MYRIAM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770D312-EA82-0A2D-0761-C3AC4BC0ED3A}"/>
              </a:ext>
            </a:extLst>
          </p:cNvPr>
          <p:cNvGrpSpPr/>
          <p:nvPr/>
        </p:nvGrpSpPr>
        <p:grpSpPr>
          <a:xfrm>
            <a:off x="5745145" y="2542327"/>
            <a:ext cx="2630230" cy="1750467"/>
            <a:chOff x="2064289" y="2952914"/>
            <a:chExt cx="2630230" cy="1610476"/>
          </a:xfrm>
        </p:grpSpPr>
        <p:sp>
          <p:nvSpPr>
            <p:cNvPr id="12" name="Rounded Rectangle 32">
              <a:extLst>
                <a:ext uri="{FF2B5EF4-FFF2-40B4-BE49-F238E27FC236}">
                  <a16:creationId xmlns:a16="http://schemas.microsoft.com/office/drawing/2014/main" id="{EFA29D6C-6521-3E23-FB2D-C5B62A052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289" y="2952914"/>
              <a:ext cx="2628000" cy="216000"/>
            </a:xfrm>
            <a:prstGeom prst="rect">
              <a:avLst/>
            </a:prstGeom>
            <a:solidFill>
              <a:srgbClr val="0063C3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57607" tIns="28804" rIns="57607" bIns="2880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KRd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(</a:t>
              </a:r>
              <a:r>
                <a:rPr lang="en-GB" sz="1000" b="1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rPr>
                <a:t>n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= 194)</a:t>
              </a:r>
              <a:endPara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32">
              <a:extLst>
                <a:ext uri="{FF2B5EF4-FFF2-40B4-BE49-F238E27FC236}">
                  <a16:creationId xmlns:a16="http://schemas.microsoft.com/office/drawing/2014/main" id="{7F34A3B0-ADB5-126C-0A01-E0FA08985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519" y="3168127"/>
              <a:ext cx="2628000" cy="1395263"/>
            </a:xfrm>
            <a:prstGeom prst="rect">
              <a:avLst/>
            </a:prstGeom>
            <a:solidFill>
              <a:srgbClr val="E7EAF5"/>
            </a:solidFill>
            <a:ln w="19050">
              <a:noFill/>
              <a:headEnd/>
              <a:tailEnd/>
            </a:ln>
            <a:effectLst/>
          </p:spPr>
          <p:txBody>
            <a:bodyPr anchor="t"/>
            <a:lstStyle/>
            <a:p>
              <a:pPr marL="0" marR="0" lvl="0" indent="0" algn="ctr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Carfilzomib</a:t>
              </a:r>
            </a:p>
            <a:p>
              <a:pPr marL="808038" marR="0" lvl="0" indent="-808038" algn="ctr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27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mg/m</a:t>
              </a:r>
              <a:r>
                <a:rPr kumimoji="0" lang="en-GB" sz="10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an Tag 1, 2, 8, 9, 15, 16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982663" marR="0" lvl="0" indent="-982663" algn="ctr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Lenalidomid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808038" marR="0" lvl="0" indent="-808038" algn="ctr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25 mg </a:t>
              </a: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täglich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an Tag 1–21</a:t>
              </a:r>
            </a:p>
            <a:p>
              <a:pPr marL="808038" marR="0" lvl="0" indent="-808038" algn="ctr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(a</a:t>
              </a:r>
              <a:r>
                <a:rPr lang="en-GB" sz="1000" kern="0" dirty="0" err="1">
                  <a:latin typeface="Arial"/>
                  <a:cs typeface="Arial" panose="020B0604020202020204" pitchFamily="34" charset="0"/>
                </a:rPr>
                <a:t>ngepasst</a:t>
              </a:r>
              <a:r>
                <a:rPr lang="en-GB" sz="1000" kern="0" dirty="0">
                  <a:latin typeface="Arial"/>
                  <a:cs typeface="Arial" panose="020B0604020202020204" pitchFamily="34" charset="0"/>
                </a:rPr>
                <a:t> je </a:t>
              </a:r>
              <a:r>
                <a:rPr lang="en-GB" sz="1000" kern="0" dirty="0" err="1">
                  <a:latin typeface="Arial"/>
                  <a:cs typeface="Arial" panose="020B0604020202020204" pitchFamily="34" charset="0"/>
                </a:rPr>
                <a:t>nach</a:t>
              </a:r>
              <a:r>
                <a:rPr lang="en-GB" sz="1000" kern="0" dirty="0">
                  <a:latin typeface="Arial"/>
                  <a:cs typeface="Arial" panose="020B0604020202020204" pitchFamily="34" charset="0"/>
                </a:rPr>
                <a:t> </a:t>
              </a:r>
              <a:r>
                <a:rPr lang="en-GB" sz="1000" kern="0" dirty="0" err="1">
                  <a:latin typeface="Arial"/>
                  <a:cs typeface="Arial" panose="020B0604020202020204" pitchFamily="34" charset="0"/>
                </a:rPr>
                <a:t>Nierenfunktion</a:t>
              </a:r>
              <a:r>
                <a:rPr lang="en-GB" sz="1000" kern="0" dirty="0">
                  <a:latin typeface="Arial"/>
                  <a:cs typeface="Arial" panose="020B0604020202020204" pitchFamily="34" charset="0"/>
                </a:rPr>
                <a:t>)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982663" marR="0" lvl="0" indent="-982663" algn="ctr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Dexamethason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982663" marR="0" lvl="0" indent="-982663" algn="ctr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20-40 mg </a:t>
              </a:r>
              <a:r>
                <a:rPr lang="en-GB" sz="1000" kern="0" dirty="0">
                  <a:latin typeface="Arial"/>
                  <a:cs typeface="Arial" panose="020B0604020202020204" pitchFamily="34" charset="0"/>
                </a:rPr>
                <a:t>an Tag 1, 8, 15, 22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  <a:p>
              <a:pPr marL="982663" marR="0" lvl="0" indent="-982663" algn="l" defTabSz="304800" rtl="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2413" algn="l"/>
                </a:tabLst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BAA0BB88-3DC7-E669-F46D-32C7AF21E28B}"/>
              </a:ext>
            </a:extLst>
          </p:cNvPr>
          <p:cNvSpPr txBox="1"/>
          <p:nvPr/>
        </p:nvSpPr>
        <p:spPr>
          <a:xfrm>
            <a:off x="395997" y="3092356"/>
            <a:ext cx="5160205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 fontAlgn="base">
              <a:lnSpc>
                <a:spcPct val="95000"/>
              </a:lnSpc>
              <a:spcAft>
                <a:spcPct val="0"/>
              </a:spcAft>
              <a:buClr>
                <a:srgbClr val="007CC2"/>
              </a:buClr>
              <a:buChar char="•"/>
            </a:pPr>
            <a:r>
              <a:rPr lang="de-DE" sz="1200" kern="0" dirty="0">
                <a:cs typeface="Lucida Sans Unicode"/>
              </a:rPr>
              <a:t>Ansprechrate bestimmt anhand IMWG-Kriterien</a:t>
            </a:r>
          </a:p>
          <a:p>
            <a:pPr marL="342900" indent="-342900" defTabSz="685800" fontAlgn="base">
              <a:lnSpc>
                <a:spcPct val="95000"/>
              </a:lnSpc>
              <a:spcAft>
                <a:spcPct val="0"/>
              </a:spcAft>
              <a:buClr>
                <a:srgbClr val="007CC2"/>
              </a:buClr>
              <a:buChar char="•"/>
            </a:pPr>
            <a:r>
              <a:rPr lang="de-DE" sz="1200" kern="0" dirty="0">
                <a:cs typeface="Lucida Sans Unicode"/>
              </a:rPr>
              <a:t>PFS und OS wurden ab Beginn der </a:t>
            </a:r>
            <a:r>
              <a:rPr lang="de-DE" sz="1200" kern="0" dirty="0" err="1">
                <a:cs typeface="Lucida Sans Unicode"/>
              </a:rPr>
              <a:t>KRd</a:t>
            </a:r>
            <a:r>
              <a:rPr lang="de-DE" sz="1200" kern="0" dirty="0">
                <a:cs typeface="Lucida Sans Unicode"/>
              </a:rPr>
              <a:t>-Behandlung nach Kaplan-Meier-Methode berechnet</a:t>
            </a:r>
          </a:p>
          <a:p>
            <a:pPr marL="342900" indent="-342900" defTabSz="685800" fontAlgn="base">
              <a:lnSpc>
                <a:spcPct val="95000"/>
              </a:lnSpc>
              <a:spcAft>
                <a:spcPct val="0"/>
              </a:spcAft>
              <a:buClr>
                <a:srgbClr val="007CC2"/>
              </a:buClr>
              <a:buChar char="•"/>
            </a:pPr>
            <a:r>
              <a:rPr lang="de-DE" sz="1200" kern="0" dirty="0">
                <a:cs typeface="Lucida Sans Unicode"/>
              </a:rPr>
              <a:t>Zytogenetisches Hochrisiko: t(4;14), t(14;16) oder del(17p)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091677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6070C-B2AE-746F-977E-467CA601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GEMMAC: </a:t>
            </a:r>
            <a:r>
              <a:rPr lang="de-DE" dirty="0">
                <a:solidFill>
                  <a:srgbClr val="000000"/>
                </a:solidFill>
              </a:rPr>
              <a:t>Real-World-Daten zu </a:t>
            </a:r>
            <a:r>
              <a:rPr lang="de-DE" dirty="0" err="1">
                <a:solidFill>
                  <a:srgbClr val="000000"/>
                </a:solidFill>
              </a:rPr>
              <a:t>KRd</a:t>
            </a:r>
            <a:r>
              <a:rPr lang="de-DE" dirty="0">
                <a:solidFill>
                  <a:srgbClr val="000000"/>
                </a:solidFill>
              </a:rPr>
              <a:t> bei RRMM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805E497-DC34-E066-7C16-F19A51A2112D}"/>
              </a:ext>
            </a:extLst>
          </p:cNvPr>
          <p:cNvGraphicFramePr>
            <a:graphicFrameLocks noGrp="1"/>
          </p:cNvGraphicFramePr>
          <p:nvPr/>
        </p:nvGraphicFramePr>
        <p:xfrm>
          <a:off x="1010377" y="941969"/>
          <a:ext cx="703453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763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Patientencharakteristika, n (%) oder 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spc="-20" dirty="0" err="1"/>
                        <a:t>KRd</a:t>
                      </a:r>
                      <a:endParaRPr lang="de-DE" sz="1000" b="1" spc="-20" dirty="0"/>
                    </a:p>
                    <a:p>
                      <a:pPr algn="ctr"/>
                      <a:r>
                        <a:rPr lang="de-DE" sz="1000" b="1" spc="-20" dirty="0"/>
                        <a:t>(n = 194)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01">
                <a:tc>
                  <a:txBody>
                    <a:bodyPr/>
                    <a:lstStyle/>
                    <a:p>
                      <a:r>
                        <a:rPr lang="de-DE" sz="1000" b="1" dirty="0"/>
                        <a:t>Alter, Jahre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62 [40–88]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01">
                <a:tc>
                  <a:txBody>
                    <a:bodyPr/>
                    <a:lstStyle/>
                    <a:p>
                      <a:r>
                        <a:rPr lang="de-DE" sz="1000" b="0" dirty="0"/>
                        <a:t>Männlich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9647"/>
                  </a:ext>
                </a:extLst>
              </a:tr>
              <a:tr h="67188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ISS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Stage I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Stage II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Stage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57 (29 %)</a:t>
                      </a:r>
                    </a:p>
                    <a:p>
                      <a:pPr algn="ctr"/>
                      <a:r>
                        <a:rPr lang="de-DE" sz="1000" dirty="0"/>
                        <a:t>64 (33 %)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64 (33 %)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742000"/>
                  </a:ext>
                </a:extLst>
              </a:tr>
              <a:tr h="37976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Zytogenetik (FISH) vorhanden bei Diagnose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Hochrisiko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114 (59 %)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39 (20 %)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67188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Zahl Vortherapien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1L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2L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&gt; 2L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1 [1–10]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153 (79 %)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27 (14 %)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14 (7 %)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68112"/>
                  </a:ext>
                </a:extLst>
              </a:tr>
              <a:tr h="96401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Vorbehandlung mit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Bortezomib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Immunmodulatoren</a:t>
                      </a:r>
                    </a:p>
                    <a:p>
                      <a:pPr marL="685783" marR="0" lvl="2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Thalidomid</a:t>
                      </a:r>
                    </a:p>
                    <a:p>
                      <a:pPr marL="685783" marR="0" lvl="2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err="1"/>
                        <a:t>Lenalidomid</a:t>
                      </a:r>
                      <a:endParaRPr lang="de-DE" sz="1000" b="0" dirty="0"/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err="1"/>
                        <a:t>Daratumumab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194 (100 %)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110 (57 %)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89 (46 %)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29 (15 %)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12 (6 %)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060894"/>
                  </a:ext>
                </a:extLst>
              </a:tr>
              <a:tr h="23370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ASZT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79 (41 %)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53452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257F79CE-5288-0373-DB53-76DF3D045E4D}"/>
              </a:ext>
            </a:extLst>
          </p:cNvPr>
          <p:cNvSpPr/>
          <p:nvPr/>
        </p:nvSpPr>
        <p:spPr>
          <a:xfrm>
            <a:off x="0" y="4866651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1L/2L/&gt;2L: eine/zwei/mehr als zwei Vortherapien; ASZT: autologe Stammzelltransplantation; FISH: Fluoreszenz-in-situ-Hybridisierung; ISS: internationales </a:t>
            </a:r>
            <a:r>
              <a:rPr lang="de-DE" sz="600" dirty="0" err="1"/>
              <a:t>Staging</a:t>
            </a:r>
            <a:r>
              <a:rPr lang="de-DE" sz="600" dirty="0"/>
              <a:t> System; </a:t>
            </a:r>
            <a:r>
              <a:rPr lang="de-DE" sz="600" dirty="0" err="1"/>
              <a:t>KRd</a:t>
            </a:r>
            <a:r>
              <a:rPr lang="de-DE" sz="600" dirty="0"/>
              <a:t>: </a:t>
            </a:r>
            <a:r>
              <a:rPr lang="de-DE" sz="600" dirty="0" err="1"/>
              <a:t>Carfilzomib</a:t>
            </a:r>
            <a:r>
              <a:rPr lang="de-DE" sz="600" dirty="0"/>
              <a:t>, </a:t>
            </a:r>
            <a:r>
              <a:rPr lang="de-DE" sz="600" dirty="0" err="1"/>
              <a:t>Lenalidomid</a:t>
            </a:r>
            <a:r>
              <a:rPr lang="de-DE" sz="600" dirty="0"/>
              <a:t> und Dexamethason; RRMM: rezidiviertes/refraktäres multiples </a:t>
            </a:r>
            <a:r>
              <a:rPr lang="de-DE" sz="600"/>
              <a:t>Myelom. </a:t>
            </a:r>
            <a:r>
              <a:rPr lang="de-DE" sz="600">
                <a:hlinkClick r:id="rId3"/>
              </a:rPr>
              <a:t>Garcia-</a:t>
            </a:r>
            <a:r>
              <a:rPr lang="de-DE" sz="600" dirty="0" err="1">
                <a:hlinkClick r:id="rId3"/>
              </a:rPr>
              <a:t>Guiñon</a:t>
            </a:r>
            <a:r>
              <a:rPr lang="de-DE" sz="600" dirty="0">
                <a:hlinkClick r:id="rId3"/>
              </a:rPr>
              <a:t> A et al. EHA 2023, Abstract P937.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857070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GEMMAC: </a:t>
            </a:r>
            <a:r>
              <a:rPr lang="de-DE" dirty="0">
                <a:solidFill>
                  <a:srgbClr val="000000"/>
                </a:solidFill>
              </a:rPr>
              <a:t>Real-World-Daten zu </a:t>
            </a:r>
            <a:r>
              <a:rPr lang="de-DE" dirty="0" err="1">
                <a:solidFill>
                  <a:srgbClr val="000000"/>
                </a:solidFill>
              </a:rPr>
              <a:t>KRd</a:t>
            </a:r>
            <a:r>
              <a:rPr lang="de-DE" dirty="0">
                <a:solidFill>
                  <a:srgbClr val="000000"/>
                </a:solidFill>
              </a:rPr>
              <a:t> bei RRMM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683119"/>
            <a:ext cx="91440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baseline="30000" dirty="0"/>
              <a:t>a</a:t>
            </a:r>
            <a:r>
              <a:rPr lang="de-DE" sz="600" dirty="0"/>
              <a:t>p &lt; 0,01; </a:t>
            </a:r>
            <a:r>
              <a:rPr lang="de-DE" sz="600" baseline="30000" dirty="0"/>
              <a:t>b</a:t>
            </a:r>
            <a:r>
              <a:rPr lang="de-DE" sz="600" dirty="0"/>
              <a:t>p = 0,11; </a:t>
            </a:r>
            <a:r>
              <a:rPr lang="de-DE" sz="600" baseline="30000" dirty="0"/>
              <a:t>c</a:t>
            </a:r>
            <a:r>
              <a:rPr lang="de-DE" sz="600" dirty="0"/>
              <a:t>p &lt; 0,01; </a:t>
            </a:r>
            <a:r>
              <a:rPr lang="de-DE" sz="600" baseline="30000" dirty="0"/>
              <a:t>d</a:t>
            </a:r>
            <a:r>
              <a:rPr lang="de-DE" sz="600" dirty="0"/>
              <a:t>p = 0,1.</a:t>
            </a:r>
          </a:p>
          <a:p>
            <a:r>
              <a:rPr lang="de-DE" sz="600" dirty="0" err="1"/>
              <a:t>alloSZT</a:t>
            </a:r>
            <a:r>
              <a:rPr lang="de-DE" sz="600" dirty="0"/>
              <a:t>: allogene Stammzelltransplantation; ASZT: autologe Stammzelltransplantation; CR: komplette Remission; HR: Hochrisiko; KI: Konfidenzintervall; </a:t>
            </a:r>
            <a:r>
              <a:rPr lang="de-DE" sz="600" dirty="0" err="1"/>
              <a:t>KRd</a:t>
            </a:r>
            <a:r>
              <a:rPr lang="de-DE" sz="600" dirty="0"/>
              <a:t>: </a:t>
            </a:r>
            <a:r>
              <a:rPr lang="de-DE" sz="600" dirty="0" err="1"/>
              <a:t>Carfilzomib</a:t>
            </a:r>
            <a:r>
              <a:rPr lang="de-DE" sz="600" dirty="0"/>
              <a:t>, </a:t>
            </a:r>
            <a:r>
              <a:rPr lang="de-DE" sz="600" dirty="0" err="1"/>
              <a:t>Lenalidomid</a:t>
            </a:r>
            <a:r>
              <a:rPr lang="de-DE" sz="600" dirty="0"/>
              <a:t> und Dexamethason NE: nicht erreicht; ORR: Gesamtansprechen; </a:t>
            </a:r>
            <a:br>
              <a:rPr lang="de-DE" sz="600" dirty="0"/>
            </a:br>
            <a:r>
              <a:rPr lang="de-DE" sz="600" dirty="0"/>
              <a:t>OS: Gesamtüberleben; PFS: progressionsfreies Überleben; RRMM: rezidiviertes/refraktäres multiples Myelom; SR: Standardrisiko; VGPR: sehr gutes Teilansprechen. </a:t>
            </a:r>
            <a:br>
              <a:rPr lang="de-DE" sz="600" dirty="0"/>
            </a:br>
            <a:r>
              <a:rPr lang="de-DE" sz="600" dirty="0">
                <a:hlinkClick r:id="rId4"/>
              </a:rPr>
              <a:t>Garcia-</a:t>
            </a:r>
            <a:r>
              <a:rPr lang="de-DE" sz="600" dirty="0" err="1">
                <a:hlinkClick r:id="rId4"/>
              </a:rPr>
              <a:t>Guiñon</a:t>
            </a:r>
            <a:r>
              <a:rPr lang="de-DE" sz="600" dirty="0">
                <a:hlinkClick r:id="rId4"/>
              </a:rPr>
              <a:t> A et al. EHA 2023, Abstract P937.</a:t>
            </a: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395998" y="1203967"/>
          <a:ext cx="4717787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08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50" spc="-2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50" b="1" spc="-20" dirty="0" err="1">
                          <a:latin typeface="+mj-lt"/>
                        </a:rPr>
                        <a:t>KRd</a:t>
                      </a:r>
                      <a:r>
                        <a:rPr lang="de-DE" sz="850" b="1" spc="-20" dirty="0">
                          <a:latin typeface="+mj-lt"/>
                        </a:rPr>
                        <a:t> (n = 194)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ORR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92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≥ VGPR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92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≥CR</a:t>
                      </a:r>
                      <a:endParaRPr lang="de-DE" sz="85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73 %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>
                          <a:latin typeface="+mj-lt"/>
                        </a:rPr>
                        <a:t>52 %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>
                          <a:latin typeface="+mj-lt"/>
                        </a:rPr>
                        <a:t>37 %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20508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Mediane Zeit bis zum besten Ansprechen,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43946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Behandlungsabbrüche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dirty="0">
                          <a:latin typeface="+mj-lt"/>
                        </a:rPr>
                        <a:t>Progression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dirty="0">
                          <a:latin typeface="+mj-lt"/>
                        </a:rPr>
                        <a:t>Toxizität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163 (84 %)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>
                          <a:latin typeface="+mj-lt"/>
                        </a:rPr>
                        <a:t>71 (37 %)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>
                          <a:latin typeface="+mj-lt"/>
                        </a:rPr>
                        <a:t>32 (16 %)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8124"/>
                  </a:ext>
                </a:extLst>
              </a:tr>
              <a:tr h="32227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Konsolidierung mit ASZT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Konsolidierung mit </a:t>
                      </a:r>
                      <a:r>
                        <a:rPr lang="de-DE" sz="850" b="1" dirty="0" err="1">
                          <a:latin typeface="+mj-lt"/>
                        </a:rPr>
                        <a:t>alloSZT</a:t>
                      </a:r>
                      <a:endParaRPr lang="de-DE" sz="85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35 (18 %)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8 (4 %)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66863"/>
                  </a:ext>
                </a:extLst>
              </a:tr>
              <a:tr h="43946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Medianes PFS, Monate [95 % KI]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dirty="0">
                          <a:latin typeface="+mj-lt"/>
                        </a:rPr>
                        <a:t>nach Konsolidierung mit ASZT oder </a:t>
                      </a:r>
                      <a:r>
                        <a:rPr lang="de-DE" sz="850" b="0" dirty="0" err="1">
                          <a:latin typeface="+mj-lt"/>
                        </a:rPr>
                        <a:t>alloSZT</a:t>
                      </a:r>
                      <a:endParaRPr lang="de-DE" sz="850" b="0" dirty="0">
                        <a:latin typeface="+mj-lt"/>
                      </a:endParaRP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dirty="0">
                          <a:latin typeface="+mj-lt"/>
                        </a:rPr>
                        <a:t>ohne Konsolidierung </a:t>
                      </a:r>
                      <a:r>
                        <a:rPr lang="de-DE" sz="85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mit ASZT oder </a:t>
                      </a:r>
                      <a:r>
                        <a:rPr lang="de-DE" sz="85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alloSZT</a:t>
                      </a:r>
                      <a:endParaRPr lang="de-DE" sz="85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HR-Zytogenetik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SR-Zytogenetik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26 [20–33]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>
                          <a:latin typeface="+mj-lt"/>
                        </a:rPr>
                        <a:t>52 [47–57]</a:t>
                      </a:r>
                      <a:r>
                        <a:rPr lang="de-DE" sz="85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endParaRPr lang="de-DE" sz="850" dirty="0">
                        <a:latin typeface="+mj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>
                          <a:latin typeface="+mj-lt"/>
                        </a:rPr>
                        <a:t>16 [9–23]</a:t>
                      </a:r>
                      <a:r>
                        <a:rPr lang="de-DE" sz="85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 [0–18]</a:t>
                      </a:r>
                      <a:r>
                        <a:rPr lang="de-DE" sz="85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29 [14–43]</a:t>
                      </a:r>
                      <a:r>
                        <a:rPr lang="de-DE" sz="85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009"/>
                  </a:ext>
                </a:extLst>
              </a:tr>
              <a:tr h="43946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Medianes OS, Monate [95 % KI]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dirty="0">
                          <a:latin typeface="+mj-lt"/>
                        </a:rPr>
                        <a:t>nach Konsolidierung </a:t>
                      </a:r>
                      <a:r>
                        <a:rPr lang="de-DE" sz="85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mit ASZT oder </a:t>
                      </a:r>
                      <a:r>
                        <a:rPr lang="de-DE" sz="85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alloSZT</a:t>
                      </a:r>
                      <a:endParaRPr lang="de-DE" sz="850" b="0" dirty="0">
                        <a:latin typeface="+mj-lt"/>
                      </a:endParaRP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dirty="0">
                          <a:latin typeface="+mj-lt"/>
                        </a:rPr>
                        <a:t>ohne Konsolidierung </a:t>
                      </a:r>
                      <a:r>
                        <a:rPr lang="de-DE" sz="85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mit ASZT oder </a:t>
                      </a:r>
                      <a:r>
                        <a:rPr lang="de-DE" sz="85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alloSZT</a:t>
                      </a:r>
                      <a:endParaRPr lang="de-DE" sz="85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HR-Zytogenetik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SR-Zytogenetik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b="1" dirty="0">
                          <a:latin typeface="+mj-lt"/>
                        </a:rPr>
                        <a:t>65 [43–87]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 err="1">
                          <a:latin typeface="+mj-lt"/>
                        </a:rPr>
                        <a:t>NE</a:t>
                      </a:r>
                      <a:r>
                        <a:rPr lang="de-DE" sz="850" baseline="30000" dirty="0" err="1">
                          <a:latin typeface="+mj-lt"/>
                        </a:rPr>
                        <a:t>c</a:t>
                      </a:r>
                      <a:endParaRPr lang="de-DE" sz="850" dirty="0">
                        <a:latin typeface="+mj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dirty="0">
                          <a:latin typeface="+mj-lt"/>
                        </a:rPr>
                        <a:t>40 [25–54]</a:t>
                      </a:r>
                      <a:r>
                        <a:rPr lang="de-DE" sz="850" baseline="30000" dirty="0">
                          <a:latin typeface="+mj-lt"/>
                        </a:rPr>
                        <a:t>c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r>
                        <a:rPr lang="de-DE" sz="85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endParaRPr lang="de-DE" sz="8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65 [35–96]</a:t>
                      </a:r>
                      <a:r>
                        <a:rPr lang="de-DE" sz="85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29727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F20FAF-DAA3-639A-CB10-DEBDC14FBE73}"/>
              </a:ext>
            </a:extLst>
          </p:cNvPr>
          <p:cNvSpPr txBox="1">
            <a:spLocks/>
          </p:cNvSpPr>
          <p:nvPr/>
        </p:nvSpPr>
        <p:spPr>
          <a:xfrm>
            <a:off x="5814466" y="2941080"/>
            <a:ext cx="2790193" cy="14744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Das mediane PFS und OS waren bei Patient:innen mit ASZT oder alloSZT signifikant länger. KRd eignete sich auch als Überbrückungstherapie zur ASZT bei Patient:innen mit suboptimalem Ansprechen auf die Induktionstherapie.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4EC203-4709-E28B-C0AC-6231D0F5FD0E}"/>
              </a:ext>
            </a:extLst>
          </p:cNvPr>
          <p:cNvSpPr txBox="1"/>
          <p:nvPr/>
        </p:nvSpPr>
        <p:spPr>
          <a:xfrm>
            <a:off x="5542241" y="1186755"/>
            <a:ext cx="32588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85800"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Das mediane Follow-</a:t>
            </a:r>
            <a:r>
              <a:rPr lang="de-DE" sz="1200" kern="0" dirty="0" err="1">
                <a:solidFill>
                  <a:srgbClr val="000000"/>
                </a:solidFill>
                <a:cs typeface="Lucida Sans Unicode"/>
              </a:rPr>
              <a:t>up</a:t>
            </a: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 betrug 32 Monate.</a:t>
            </a:r>
          </a:p>
          <a:p>
            <a:pPr marL="171450" indent="-171450" defTabSz="685800"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Eine kleine Patientengruppe (n = 29) zeigte ein suboptimales Ansprechen in der Erstlinie und erhielt </a:t>
            </a:r>
            <a:r>
              <a:rPr lang="de-DE" sz="1200" kern="0" dirty="0" err="1">
                <a:solidFill>
                  <a:srgbClr val="000000"/>
                </a:solidFill>
                <a:latin typeface="Arial"/>
                <a:cs typeface="Lucida Sans Unicode"/>
              </a:rPr>
              <a:t>KRd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 als Brückentherapie; 90 % davon (n = 26) zeigten eine Verbesserung und erhielten ASZT mit einem medianen PFS von </a:t>
            </a:r>
            <a:b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</a:b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50 Monaten (95 % KI 25–74).</a:t>
            </a:r>
          </a:p>
          <a:p>
            <a:pPr marL="171450" indent="-171450" defTabSz="685800"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endParaRPr lang="de-DE" sz="1200" kern="0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031382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arte, Diagramm enthält.&#10;&#10;Automatisch generierte Beschreibung">
            <a:extLst>
              <a:ext uri="{FF2B5EF4-FFF2-40B4-BE49-F238E27FC236}">
                <a16:creationId xmlns:a16="http://schemas.microsoft.com/office/drawing/2014/main" id="{B93AC548-FA69-048F-D971-2200B0332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878" y="887211"/>
            <a:ext cx="4690897" cy="3443425"/>
          </a:xfrm>
          <a:prstGeom prst="rect">
            <a:avLst/>
          </a:prstGeom>
        </p:spPr>
      </p:pic>
      <p:pic>
        <p:nvPicPr>
          <p:cNvPr id="4" name="Grafik 3" descr="Ein Bild, das Karte, Diagramm, Screenshot enthält.&#10;&#10;Automatisch generierte Beschreibung">
            <a:extLst>
              <a:ext uri="{FF2B5EF4-FFF2-40B4-BE49-F238E27FC236}">
                <a16:creationId xmlns:a16="http://schemas.microsoft.com/office/drawing/2014/main" id="{3FE457FA-C2B8-495A-48C9-572DA96FA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2" y="929963"/>
            <a:ext cx="4615653" cy="33892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GEMMAC: </a:t>
            </a:r>
            <a:r>
              <a:rPr lang="de-DE" dirty="0">
                <a:solidFill>
                  <a:srgbClr val="000000"/>
                </a:solidFill>
              </a:rPr>
              <a:t>Real-World-Daten zu </a:t>
            </a:r>
            <a:r>
              <a:rPr lang="de-DE" dirty="0" err="1">
                <a:solidFill>
                  <a:srgbClr val="000000"/>
                </a:solidFill>
              </a:rPr>
              <a:t>KRd</a:t>
            </a:r>
            <a:r>
              <a:rPr lang="de-DE" dirty="0">
                <a:solidFill>
                  <a:srgbClr val="000000"/>
                </a:solidFill>
              </a:rPr>
              <a:t> bei RRMM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871727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 err="1"/>
              <a:t>KRd</a:t>
            </a:r>
            <a:r>
              <a:rPr lang="de-DE" sz="600" dirty="0"/>
              <a:t>: </a:t>
            </a:r>
            <a:r>
              <a:rPr lang="de-DE" sz="600" dirty="0" err="1"/>
              <a:t>Carfilzomib</a:t>
            </a:r>
            <a:r>
              <a:rPr lang="de-DE" sz="600" dirty="0"/>
              <a:t>, </a:t>
            </a:r>
            <a:r>
              <a:rPr lang="de-DE" sz="600" dirty="0" err="1"/>
              <a:t>Lenalidomid</a:t>
            </a:r>
            <a:r>
              <a:rPr lang="de-DE" sz="600" dirty="0"/>
              <a:t> und Dexamethason; </a:t>
            </a:r>
            <a:r>
              <a:rPr lang="de-DE" sz="600" dirty="0" err="1"/>
              <a:t>mPFS</a:t>
            </a:r>
            <a:r>
              <a:rPr lang="de-DE" sz="600" dirty="0"/>
              <a:t>: medianes progressionsfreies Überleben; RRMM: rezidiviertes/refraktäres multiples Myelom. </a:t>
            </a:r>
            <a:br>
              <a:rPr lang="de-DE" sz="600" dirty="0"/>
            </a:br>
            <a:r>
              <a:rPr lang="de-DE" sz="600" dirty="0">
                <a:hlinkClick r:id="rId6"/>
              </a:rPr>
              <a:t>Garcia-</a:t>
            </a:r>
            <a:r>
              <a:rPr lang="de-DE" sz="600" dirty="0" err="1">
                <a:hlinkClick r:id="rId6"/>
              </a:rPr>
              <a:t>Guiñon</a:t>
            </a:r>
            <a:r>
              <a:rPr lang="de-DE" sz="600" dirty="0">
                <a:hlinkClick r:id="rId6"/>
              </a:rPr>
              <a:t> A et al. EHA 2023, Abstract P937.</a:t>
            </a:r>
            <a:endParaRPr lang="de-DE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F9C4C8-74A7-FAAC-C04E-35932FBAF01D}"/>
              </a:ext>
            </a:extLst>
          </p:cNvPr>
          <p:cNvSpPr txBox="1">
            <a:spLocks/>
          </p:cNvSpPr>
          <p:nvPr/>
        </p:nvSpPr>
        <p:spPr>
          <a:xfrm>
            <a:off x="0" y="4330636"/>
            <a:ext cx="9144000" cy="486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Das mediane PFS sowie das Gesamtüberleben war bei den Patient:innen mit 1–2 Vortherapien im Vergleich zu denen 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mit &gt; 2 Vortherapien signifikant länger. 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732541" y="957448"/>
            <a:ext cx="3240000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Progressionsfreies Überleben (PFS)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E6DCDF2-EF68-7365-D8BF-2785DD67773B}"/>
              </a:ext>
            </a:extLst>
          </p:cNvPr>
          <p:cNvSpPr txBox="1"/>
          <p:nvPr/>
        </p:nvSpPr>
        <p:spPr>
          <a:xfrm>
            <a:off x="1925103" y="3819063"/>
            <a:ext cx="779160" cy="144073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36000" rIns="108000" bIns="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E8668D5-91EC-20E9-47DD-9EBA0920C4EC}"/>
              </a:ext>
            </a:extLst>
          </p:cNvPr>
          <p:cNvSpPr txBox="1"/>
          <p:nvPr/>
        </p:nvSpPr>
        <p:spPr>
          <a:xfrm rot="-5400000">
            <a:off x="187538" y="2488021"/>
            <a:ext cx="1348693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Progressionsfreies Überleben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96988BA-37AB-5489-F416-86517ECC254E}"/>
              </a:ext>
            </a:extLst>
          </p:cNvPr>
          <p:cNvSpPr/>
          <p:nvPr/>
        </p:nvSpPr>
        <p:spPr bwMode="auto">
          <a:xfrm>
            <a:off x="4741639" y="961509"/>
            <a:ext cx="3240000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latin typeface="Arial" charset="0"/>
              </a:rPr>
              <a:t>Gesamtü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berleben (OS)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de-DE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B98FF36-5DFD-146E-00B2-8AF61302503F}"/>
              </a:ext>
            </a:extLst>
          </p:cNvPr>
          <p:cNvSpPr txBox="1"/>
          <p:nvPr/>
        </p:nvSpPr>
        <p:spPr>
          <a:xfrm>
            <a:off x="6061849" y="3853954"/>
            <a:ext cx="779160" cy="107722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108000" bIns="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BA7E7D-C365-3357-035C-CC27828261ED}"/>
              </a:ext>
            </a:extLst>
          </p:cNvPr>
          <p:cNvSpPr txBox="1"/>
          <p:nvPr/>
        </p:nvSpPr>
        <p:spPr>
          <a:xfrm rot="16200000">
            <a:off x="4323103" y="2488023"/>
            <a:ext cx="830924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Gesamtüberleben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B3AC1B5-1698-F1CE-EE70-CE7D1C515050}"/>
              </a:ext>
            </a:extLst>
          </p:cNvPr>
          <p:cNvSpPr txBox="1"/>
          <p:nvPr/>
        </p:nvSpPr>
        <p:spPr>
          <a:xfrm>
            <a:off x="2527605" y="1498277"/>
            <a:ext cx="1502582" cy="53860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de-DE" sz="600" dirty="0"/>
              <a:t>1 oder 2 vorherige Therapielinien</a:t>
            </a:r>
          </a:p>
          <a:p>
            <a:pPr>
              <a:lnSpc>
                <a:spcPts val="600"/>
              </a:lnSpc>
            </a:pPr>
            <a:endParaRPr lang="de-DE" sz="600" dirty="0"/>
          </a:p>
          <a:p>
            <a:pPr>
              <a:lnSpc>
                <a:spcPts val="600"/>
              </a:lnSpc>
            </a:pPr>
            <a:r>
              <a:rPr lang="de-DE" sz="600" dirty="0"/>
              <a:t>&gt;2 vorherige Therapielinien</a:t>
            </a:r>
          </a:p>
          <a:p>
            <a:pPr>
              <a:lnSpc>
                <a:spcPts val="600"/>
              </a:lnSpc>
            </a:pPr>
            <a:endParaRPr lang="de-DE" sz="600" dirty="0"/>
          </a:p>
          <a:p>
            <a:pPr>
              <a:lnSpc>
                <a:spcPts val="600"/>
              </a:lnSpc>
            </a:pPr>
            <a:r>
              <a:rPr lang="de-DE" sz="600" dirty="0"/>
              <a:t>1 oder 2 vorherige Therapielinien zensiert</a:t>
            </a:r>
          </a:p>
          <a:p>
            <a:pPr>
              <a:lnSpc>
                <a:spcPts val="600"/>
              </a:lnSpc>
            </a:pPr>
            <a:endParaRPr lang="de-DE" sz="600" dirty="0"/>
          </a:p>
          <a:p>
            <a:pPr>
              <a:lnSpc>
                <a:spcPts val="600"/>
              </a:lnSpc>
            </a:pPr>
            <a:r>
              <a:rPr lang="de-DE" sz="600" dirty="0"/>
              <a:t>&gt;2 vorherige Therapielinien zensiert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DD23622-B4B0-4A94-E1FE-DD3DD38526AE}"/>
              </a:ext>
            </a:extLst>
          </p:cNvPr>
          <p:cNvGrpSpPr/>
          <p:nvPr/>
        </p:nvGrpSpPr>
        <p:grpSpPr>
          <a:xfrm>
            <a:off x="2036262" y="2227012"/>
            <a:ext cx="1839837" cy="352710"/>
            <a:chOff x="2036262" y="2191572"/>
            <a:chExt cx="1839837" cy="35271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7FE7C0A-B024-DF17-6F5E-A95DE2AC7C58}"/>
                </a:ext>
              </a:extLst>
            </p:cNvPr>
            <p:cNvSpPr txBox="1"/>
            <p:nvPr/>
          </p:nvSpPr>
          <p:spPr>
            <a:xfrm>
              <a:off x="2038489" y="2191572"/>
              <a:ext cx="1837610" cy="10772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dirty="0">
                  <a:solidFill>
                    <a:srgbClr val="2769A2"/>
                  </a:solidFill>
                </a:rPr>
                <a:t>Medianes PFS: 27 Monate (95 % KI: 21–32)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90F5648-9B67-5F8E-5C43-4FB1934CFDCB}"/>
                </a:ext>
              </a:extLst>
            </p:cNvPr>
            <p:cNvSpPr txBox="1"/>
            <p:nvPr/>
          </p:nvSpPr>
          <p:spPr>
            <a:xfrm>
              <a:off x="2036262" y="2314486"/>
              <a:ext cx="1688530" cy="10772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dirty="0">
                  <a:solidFill>
                    <a:srgbClr val="2BA480"/>
                  </a:solidFill>
                </a:rPr>
                <a:t>Medianes PFS: 4 Monate (95 % KI: 0–8)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CEE988C-1C77-83F0-B034-6DA52818225C}"/>
                </a:ext>
              </a:extLst>
            </p:cNvPr>
            <p:cNvSpPr txBox="1"/>
            <p:nvPr/>
          </p:nvSpPr>
          <p:spPr>
            <a:xfrm>
              <a:off x="2188079" y="2436560"/>
              <a:ext cx="401319" cy="10772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dirty="0"/>
                <a:t>p = 0,02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8569D16-9C83-4289-D85F-3ACF8DE6AB73}"/>
              </a:ext>
            </a:extLst>
          </p:cNvPr>
          <p:cNvGrpSpPr/>
          <p:nvPr/>
        </p:nvGrpSpPr>
        <p:grpSpPr>
          <a:xfrm>
            <a:off x="6999925" y="2813789"/>
            <a:ext cx="1382981" cy="352710"/>
            <a:chOff x="2036262" y="2191572"/>
            <a:chExt cx="1382981" cy="35271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E25833A-1F42-34AF-284E-0B7D21E0E99F}"/>
                </a:ext>
              </a:extLst>
            </p:cNvPr>
            <p:cNvSpPr txBox="1"/>
            <p:nvPr/>
          </p:nvSpPr>
          <p:spPr>
            <a:xfrm>
              <a:off x="2038489" y="2191572"/>
              <a:ext cx="1380754" cy="10772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dirty="0">
                  <a:solidFill>
                    <a:srgbClr val="2769A2"/>
                  </a:solidFill>
                </a:rPr>
                <a:t>OS: 65 Monate (95 % KI: 36–94)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7BD8CC5-FD19-B164-3C43-8C2728DF2ED4}"/>
                </a:ext>
              </a:extLst>
            </p:cNvPr>
            <p:cNvSpPr txBox="1"/>
            <p:nvPr/>
          </p:nvSpPr>
          <p:spPr>
            <a:xfrm>
              <a:off x="2036262" y="2314486"/>
              <a:ext cx="1281367" cy="10772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dirty="0">
                  <a:solidFill>
                    <a:srgbClr val="2BA480"/>
                  </a:solidFill>
                </a:rPr>
                <a:t>OS: 8 Monate (95 % KI: 1–15)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26773B79-5DD1-6A10-C185-6456A5A054FB}"/>
                </a:ext>
              </a:extLst>
            </p:cNvPr>
            <p:cNvSpPr txBox="1"/>
            <p:nvPr/>
          </p:nvSpPr>
          <p:spPr>
            <a:xfrm>
              <a:off x="2048379" y="2436560"/>
              <a:ext cx="401319" cy="10772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700" dirty="0"/>
                <a:t>p &lt; 0,01</a:t>
              </a:r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F3ECE79-3912-B531-75FD-BBBBC7C81E81}"/>
              </a:ext>
            </a:extLst>
          </p:cNvPr>
          <p:cNvCxnSpPr/>
          <p:nvPr/>
        </p:nvCxnSpPr>
        <p:spPr bwMode="auto">
          <a:xfrm flipV="1">
            <a:off x="1318148" y="2464455"/>
            <a:ext cx="0" cy="111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4A3F744-8342-AFAC-D024-6EA8A5103829}"/>
              </a:ext>
            </a:extLst>
          </p:cNvPr>
          <p:cNvCxnSpPr>
            <a:cxnSpLocks/>
          </p:cNvCxnSpPr>
          <p:nvPr/>
        </p:nvCxnSpPr>
        <p:spPr bwMode="auto">
          <a:xfrm>
            <a:off x="1205068" y="2510590"/>
            <a:ext cx="724327" cy="3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01EEE3A-2538-8962-A8C4-9B782A29D2A0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2363" y="2510590"/>
            <a:ext cx="2740" cy="1067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0873F0E-1E72-9F83-39E2-0B6634064DF7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2592" y="2524534"/>
            <a:ext cx="0" cy="1113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358A0D8-09B0-7BE0-3552-19F230E3EDEE}"/>
              </a:ext>
            </a:extLst>
          </p:cNvPr>
          <p:cNvCxnSpPr>
            <a:cxnSpLocks/>
          </p:cNvCxnSpPr>
          <p:nvPr/>
        </p:nvCxnSpPr>
        <p:spPr bwMode="auto">
          <a:xfrm>
            <a:off x="5107998" y="2524534"/>
            <a:ext cx="1783131" cy="9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484449FD-2F7B-D130-0E95-B620932D16DF}"/>
              </a:ext>
            </a:extLst>
          </p:cNvPr>
          <p:cNvCxnSpPr>
            <a:cxnSpLocks/>
          </p:cNvCxnSpPr>
          <p:nvPr/>
        </p:nvCxnSpPr>
        <p:spPr bwMode="auto">
          <a:xfrm flipV="1">
            <a:off x="6880782" y="2579722"/>
            <a:ext cx="0" cy="10582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01F5D28-AF57-2DDF-A017-C279F044B246}"/>
              </a:ext>
            </a:extLst>
          </p:cNvPr>
          <p:cNvSpPr txBox="1"/>
          <p:nvPr/>
        </p:nvSpPr>
        <p:spPr>
          <a:xfrm>
            <a:off x="6532004" y="1472036"/>
            <a:ext cx="1502582" cy="53860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de-DE" sz="600" dirty="0"/>
              <a:t>1 oder 2 vorherige Therapielinien</a:t>
            </a:r>
          </a:p>
          <a:p>
            <a:pPr>
              <a:lnSpc>
                <a:spcPts val="600"/>
              </a:lnSpc>
            </a:pPr>
            <a:endParaRPr lang="de-DE" sz="600" dirty="0"/>
          </a:p>
          <a:p>
            <a:pPr>
              <a:lnSpc>
                <a:spcPts val="600"/>
              </a:lnSpc>
            </a:pPr>
            <a:r>
              <a:rPr lang="de-DE" sz="600" dirty="0"/>
              <a:t>&gt;2 vorherige Therapielinien</a:t>
            </a:r>
          </a:p>
          <a:p>
            <a:pPr>
              <a:lnSpc>
                <a:spcPts val="600"/>
              </a:lnSpc>
            </a:pPr>
            <a:endParaRPr lang="de-DE" sz="600" dirty="0"/>
          </a:p>
          <a:p>
            <a:pPr>
              <a:lnSpc>
                <a:spcPts val="600"/>
              </a:lnSpc>
            </a:pPr>
            <a:r>
              <a:rPr lang="de-DE" sz="600" dirty="0"/>
              <a:t>1 oder 2 vorherige Therapielinien zensiert</a:t>
            </a:r>
          </a:p>
          <a:p>
            <a:pPr>
              <a:lnSpc>
                <a:spcPts val="600"/>
              </a:lnSpc>
            </a:pPr>
            <a:endParaRPr lang="de-DE" sz="600" dirty="0"/>
          </a:p>
          <a:p>
            <a:pPr>
              <a:lnSpc>
                <a:spcPts val="600"/>
              </a:lnSpc>
            </a:pPr>
            <a:r>
              <a:rPr lang="de-DE" sz="600" dirty="0"/>
              <a:t>&gt;2 vorherige Therapielinien zensiert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19266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CD3C4C-34C9-7847-AA95-B06C66D4A056}"/>
              </a:ext>
            </a:extLst>
          </p:cNvPr>
          <p:cNvSpPr txBox="1">
            <a:spLocks/>
          </p:cNvSpPr>
          <p:nvPr/>
        </p:nvSpPr>
        <p:spPr>
          <a:xfrm>
            <a:off x="-1" y="3835818"/>
            <a:ext cx="9144000" cy="825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GEMMAC: </a:t>
            </a:r>
            <a:r>
              <a:rPr lang="de-DE" dirty="0">
                <a:solidFill>
                  <a:srgbClr val="000000"/>
                </a:solidFill>
              </a:rPr>
              <a:t>Real-World-Daten zu </a:t>
            </a:r>
            <a:r>
              <a:rPr lang="de-DE" dirty="0" err="1">
                <a:solidFill>
                  <a:srgbClr val="000000"/>
                </a:solidFill>
              </a:rPr>
              <a:t>KRd</a:t>
            </a:r>
            <a:r>
              <a:rPr lang="de-DE" dirty="0">
                <a:solidFill>
                  <a:srgbClr val="000000"/>
                </a:solidFill>
              </a:rPr>
              <a:t> bei RRMM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386083" y="1351585"/>
            <a:ext cx="1418722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Verträglichkeit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870452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ASZT: autologe Stammzelltherapie; </a:t>
            </a:r>
            <a:r>
              <a:rPr lang="de-DE" sz="600" dirty="0" err="1"/>
              <a:t>KRd</a:t>
            </a:r>
            <a:r>
              <a:rPr lang="de-DE" sz="600" dirty="0"/>
              <a:t>: </a:t>
            </a:r>
            <a:r>
              <a:rPr lang="de-DE" sz="600" dirty="0" err="1"/>
              <a:t>Carfilzomib</a:t>
            </a:r>
            <a:r>
              <a:rPr lang="de-DE" sz="600" dirty="0"/>
              <a:t>, </a:t>
            </a:r>
            <a:r>
              <a:rPr lang="de-DE" sz="600" dirty="0" err="1"/>
              <a:t>Lenalidomid</a:t>
            </a:r>
            <a:r>
              <a:rPr lang="de-DE" sz="600" dirty="0"/>
              <a:t> und Dexamethason; RRMM: rezidiviertes/refraktäres multiples Myelom; SR: Standardrisiko.</a:t>
            </a:r>
          </a:p>
          <a:p>
            <a:r>
              <a:rPr lang="de-DE" sz="600" dirty="0">
                <a:hlinkClick r:id="rId4"/>
              </a:rPr>
              <a:t>Garcia-</a:t>
            </a:r>
            <a:r>
              <a:rPr lang="de-DE" sz="600" dirty="0" err="1">
                <a:hlinkClick r:id="rId4"/>
              </a:rPr>
              <a:t>Guiñon</a:t>
            </a:r>
            <a:r>
              <a:rPr lang="de-DE" sz="600" dirty="0">
                <a:hlinkClick r:id="rId4"/>
              </a:rPr>
              <a:t> A et al. EHA 2023, Abstract P937.</a:t>
            </a: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4495799" y="1373176"/>
          <a:ext cx="431320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baseline="0" dirty="0"/>
                        <a:t>Unerwünschte Ereignisse, </a:t>
                      </a:r>
                      <a:r>
                        <a:rPr lang="de-DE" sz="1050" spc="-20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spc="-20" dirty="0" err="1"/>
                        <a:t>KRd</a:t>
                      </a:r>
                      <a:r>
                        <a:rPr lang="de-DE" sz="1050" b="1" spc="-20" dirty="0"/>
                        <a:t> (n = 194)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r>
                        <a:rPr lang="de-DE" sz="1050" b="1" baseline="0" dirty="0"/>
                        <a:t>Hämatologische Toxizität</a:t>
                      </a:r>
                    </a:p>
                    <a:p>
                      <a:pPr lvl="1"/>
                      <a:r>
                        <a:rPr lang="de-DE" sz="1050" b="0" baseline="0" dirty="0"/>
                        <a:t>Anämie</a:t>
                      </a:r>
                    </a:p>
                    <a:p>
                      <a:pPr lvl="1"/>
                      <a:r>
                        <a:rPr lang="de-DE" sz="1050" b="0" baseline="0" dirty="0"/>
                        <a:t>Leukopenie</a:t>
                      </a:r>
                    </a:p>
                    <a:p>
                      <a:pPr lvl="1"/>
                      <a:r>
                        <a:rPr lang="de-DE" sz="1050" b="0" baseline="0" dirty="0" err="1"/>
                        <a:t>Thrombozytopenie</a:t>
                      </a:r>
                      <a:endParaRPr lang="de-DE" sz="105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50" dirty="0"/>
                    </a:p>
                    <a:p>
                      <a:pPr algn="ctr"/>
                      <a:r>
                        <a:rPr lang="de-DE" sz="1050" dirty="0"/>
                        <a:t>35 %</a:t>
                      </a:r>
                    </a:p>
                    <a:p>
                      <a:pPr algn="ctr"/>
                      <a:r>
                        <a:rPr lang="de-DE" sz="1050" dirty="0"/>
                        <a:t>33 %</a:t>
                      </a:r>
                    </a:p>
                    <a:p>
                      <a:pPr algn="ctr"/>
                      <a:r>
                        <a:rPr lang="de-DE" sz="1050" dirty="0"/>
                        <a:t>29 %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lvl="0"/>
                      <a:r>
                        <a:rPr lang="de-DE" sz="1050" b="0" baseline="0" dirty="0"/>
                        <a:t>Infektionen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31 %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76911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baseline="0" dirty="0"/>
                        <a:t>Kardiovaskuläre Ereignisse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25145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baseline="0" dirty="0"/>
                        <a:t>Therapieabbruch aufgrund von Toxizität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32 (16 %)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984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3645E3-E4EB-8D68-9B05-7E93E30F87FD}"/>
              </a:ext>
            </a:extLst>
          </p:cNvPr>
          <p:cNvSpPr txBox="1">
            <a:spLocks/>
          </p:cNvSpPr>
          <p:nvPr/>
        </p:nvSpPr>
        <p:spPr>
          <a:xfrm>
            <a:off x="355451" y="3835818"/>
            <a:ext cx="8354711" cy="8257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Bei einer längeren Nachbeobachtung einer realen Patientenpopulation wurden weder neue unerwünschte Ereignisse noch eine Zunahme bekannter unerwünschter Ereignisse beobachtet. 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Die aktualisierte Analyse bestätigte KRd als wirksame Therapieoption bei Patient:innen mit RRMM, insbesondere bei Patient:innen im ersten oder zweiten Rezidiv.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BC9CA3-DB0E-6589-5BAE-B202DD45EFFC}"/>
              </a:ext>
            </a:extLst>
          </p:cNvPr>
          <p:cNvSpPr txBox="1"/>
          <p:nvPr/>
        </p:nvSpPr>
        <p:spPr>
          <a:xfrm>
            <a:off x="386083" y="1766441"/>
            <a:ext cx="3469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85800"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Die häufigsten unerwünschte Ereignisse waren 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hämatologische </a:t>
            </a:r>
            <a:r>
              <a:rPr lang="de-DE" sz="1200" kern="0" dirty="0" err="1">
                <a:solidFill>
                  <a:srgbClr val="000000"/>
                </a:solidFill>
                <a:latin typeface="Arial"/>
                <a:cs typeface="Lucida Sans Unicode"/>
              </a:rPr>
              <a:t>Toxizitäten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787374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Re-Induktionstherapien vor SZT bei RRMM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Daten aus der klinischen Praxis in Deutschland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1210247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Studiendesign:</a:t>
            </a:r>
            <a:endParaRPr kumimoji="0" lang="de-A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866054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RRMM: rezidiviertes/refraktäres multiples Myelom; SZT: Stammzelltransplantation.  </a:t>
            </a:r>
          </a:p>
          <a:p>
            <a:r>
              <a:rPr lang="de-DE" sz="600" dirty="0">
                <a:hlinkClick r:id="rId4"/>
              </a:rPr>
              <a:t>Sauer S et al. EHA 2023, Abstract P947.</a:t>
            </a:r>
            <a:r>
              <a:rPr lang="de-DE" sz="600" dirty="0"/>
              <a:t> 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EB391A5A-A7E4-4F63-BEEA-0C4F8097B41B}"/>
              </a:ext>
            </a:extLst>
          </p:cNvPr>
          <p:cNvSpPr txBox="1">
            <a:spLocks/>
          </p:cNvSpPr>
          <p:nvPr/>
        </p:nvSpPr>
        <p:spPr bwMode="gray">
          <a:xfrm>
            <a:off x="395998" y="1603974"/>
            <a:ext cx="8451521" cy="31245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buClr>
                <a:srgbClr val="007CC2"/>
              </a:buClr>
            </a:pPr>
            <a:r>
              <a:rPr lang="de-DE" sz="1200" kern="0" dirty="0">
                <a:cs typeface="Lucida Sans Unicode"/>
              </a:rPr>
              <a:t>Retrospektive Beobachtungsstudie in </a:t>
            </a:r>
            <a:r>
              <a:rPr lang="de-DE" sz="1200" b="1" kern="0" dirty="0">
                <a:cs typeface="Lucida Sans Unicode"/>
              </a:rPr>
              <a:t>7 deutschen Krankenhäusern </a:t>
            </a:r>
            <a:r>
              <a:rPr lang="de-DE" sz="1200" kern="0" dirty="0">
                <a:cs typeface="Lucida Sans Unicode"/>
              </a:rPr>
              <a:t>mit aktiven Transplantationszentren</a:t>
            </a:r>
          </a:p>
          <a:p>
            <a:pPr defTabSz="685800">
              <a:buClr>
                <a:srgbClr val="007CC2"/>
              </a:buClr>
            </a:pPr>
            <a:r>
              <a:rPr lang="de-DE" sz="1200" b="1" kern="0" dirty="0">
                <a:cs typeface="Lucida Sans Unicode"/>
              </a:rPr>
              <a:t>Patienten mit RRMM</a:t>
            </a:r>
            <a:r>
              <a:rPr lang="de-DE" sz="1200" kern="0" dirty="0">
                <a:cs typeface="Lucida Sans Unicode"/>
              </a:rPr>
              <a:t>, die </a:t>
            </a:r>
            <a:r>
              <a:rPr lang="de-DE" sz="1200" b="1" kern="0" dirty="0">
                <a:cs typeface="Lucida Sans Unicode"/>
              </a:rPr>
              <a:t>vor geplanter SZT </a:t>
            </a:r>
            <a:r>
              <a:rPr lang="de-DE" sz="1200" kern="0" dirty="0">
                <a:cs typeface="Lucida Sans Unicode"/>
              </a:rPr>
              <a:t>zwischen Januar 2016 und Dezember 2019 Re-Induktionstherapien in Zweit- oder Drittlinie (definiert als Indextherapielinie) erhielten</a:t>
            </a:r>
          </a:p>
          <a:p>
            <a:pPr defTabSz="685800">
              <a:spcBef>
                <a:spcPts val="720"/>
              </a:spcBef>
              <a:buClr>
                <a:srgbClr val="007CC2"/>
              </a:buClr>
            </a:pPr>
            <a:r>
              <a:rPr lang="en-GB" sz="1200" kern="0" dirty="0">
                <a:cs typeface="Lucida Sans Unicode"/>
              </a:rPr>
              <a:t>Analyse von </a:t>
            </a:r>
            <a:r>
              <a:rPr lang="en-GB" sz="1200" kern="0" dirty="0" err="1">
                <a:cs typeface="Lucida Sans Unicode"/>
              </a:rPr>
              <a:t>Patientencharakteristika</a:t>
            </a:r>
            <a:r>
              <a:rPr lang="en-GB" sz="1200" kern="0" dirty="0">
                <a:cs typeface="Lucida Sans Unicode"/>
              </a:rPr>
              <a:t>, </a:t>
            </a:r>
            <a:r>
              <a:rPr lang="en-GB" sz="1200" kern="0" dirty="0" err="1">
                <a:cs typeface="Lucida Sans Unicode"/>
              </a:rPr>
              <a:t>eingesetzten</a:t>
            </a:r>
            <a:r>
              <a:rPr lang="en-GB" sz="1200" kern="0" dirty="0">
                <a:cs typeface="Lucida Sans Unicode"/>
              </a:rPr>
              <a:t> </a:t>
            </a:r>
            <a:r>
              <a:rPr lang="en-GB" sz="1200" kern="0" dirty="0" err="1">
                <a:cs typeface="Lucida Sans Unicode"/>
              </a:rPr>
              <a:t>Therapieregimen</a:t>
            </a:r>
            <a:r>
              <a:rPr lang="en-GB" sz="1200" kern="0" dirty="0">
                <a:cs typeface="Lucida Sans Unicode"/>
              </a:rPr>
              <a:t> und Outcomes</a:t>
            </a:r>
          </a:p>
          <a:p>
            <a:pPr defTabSz="685800">
              <a:spcBef>
                <a:spcPts val="720"/>
              </a:spcBef>
              <a:buClr>
                <a:srgbClr val="007CC2"/>
              </a:buClr>
            </a:pPr>
            <a:r>
              <a:rPr lang="en-GB" sz="1200" b="1" kern="0" dirty="0" err="1">
                <a:cs typeface="Lucida Sans Unicode"/>
              </a:rPr>
              <a:t>Endpunkte</a:t>
            </a:r>
            <a:r>
              <a:rPr lang="en-GB" sz="1200" b="1" kern="0" dirty="0">
                <a:cs typeface="Lucida Sans Unicode"/>
              </a:rPr>
              <a:t>: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 err="1">
                <a:cs typeface="Lucida Sans Unicode"/>
              </a:rPr>
              <a:t>Gesamtansprechrate</a:t>
            </a:r>
            <a:r>
              <a:rPr lang="en-GB" sz="1200" kern="0" dirty="0">
                <a:cs typeface="Lucida Sans Unicode"/>
              </a:rPr>
              <a:t> (ORR)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>
                <a:cs typeface="Lucida Sans Unicode"/>
              </a:rPr>
              <a:t>(</a:t>
            </a:r>
            <a:r>
              <a:rPr lang="en-GB" sz="1200" kern="0" dirty="0" err="1">
                <a:cs typeface="Lucida Sans Unicode"/>
              </a:rPr>
              <a:t>medianes</a:t>
            </a:r>
            <a:r>
              <a:rPr lang="en-GB" sz="1200" kern="0" dirty="0">
                <a:cs typeface="Lucida Sans Unicode"/>
              </a:rPr>
              <a:t>) </a:t>
            </a:r>
            <a:r>
              <a:rPr lang="en-GB" sz="1200" kern="0" dirty="0" err="1">
                <a:cs typeface="Lucida Sans Unicode"/>
              </a:rPr>
              <a:t>Progressionsfreies</a:t>
            </a:r>
            <a:r>
              <a:rPr lang="en-GB" sz="1200" kern="0" dirty="0">
                <a:cs typeface="Lucida Sans Unicode"/>
              </a:rPr>
              <a:t> </a:t>
            </a:r>
            <a:r>
              <a:rPr lang="en-GB" sz="1200" kern="0" dirty="0" err="1">
                <a:cs typeface="Lucida Sans Unicode"/>
              </a:rPr>
              <a:t>Überleben</a:t>
            </a:r>
            <a:r>
              <a:rPr lang="en-GB" sz="1200" kern="0" dirty="0">
                <a:cs typeface="Lucida Sans Unicode"/>
              </a:rPr>
              <a:t> (</a:t>
            </a:r>
            <a:r>
              <a:rPr lang="en-GB" sz="1200" kern="0" dirty="0" err="1">
                <a:cs typeface="Lucida Sans Unicode"/>
              </a:rPr>
              <a:t>mPFS</a:t>
            </a:r>
            <a:r>
              <a:rPr lang="en-GB" sz="1200" kern="0" dirty="0">
                <a:cs typeface="Lucida Sans Unicode"/>
              </a:rPr>
              <a:t>)</a:t>
            </a: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>
                <a:cs typeface="Lucida Sans Unicode"/>
              </a:rPr>
              <a:t>Zeit bis </a:t>
            </a:r>
            <a:r>
              <a:rPr lang="en-GB" sz="1200" kern="0" dirty="0" err="1">
                <a:cs typeface="Lucida Sans Unicode"/>
              </a:rPr>
              <a:t>zur</a:t>
            </a:r>
            <a:r>
              <a:rPr lang="en-GB" sz="1200" kern="0" dirty="0">
                <a:cs typeface="Lucida Sans Unicode"/>
              </a:rPr>
              <a:t> </a:t>
            </a:r>
            <a:r>
              <a:rPr lang="en-GB" sz="1200" kern="0" dirty="0" err="1">
                <a:cs typeface="Lucida Sans Unicode"/>
              </a:rPr>
              <a:t>Folgetherapie</a:t>
            </a:r>
            <a:endParaRPr lang="en-GB" sz="1200" kern="0" dirty="0">
              <a:cs typeface="Lucida Sans Unicode"/>
            </a:endParaRPr>
          </a:p>
          <a:p>
            <a:pPr lvl="1" defTabSz="685800">
              <a:spcBef>
                <a:spcPts val="0"/>
              </a:spcBef>
              <a:buClr>
                <a:srgbClr val="007CC2"/>
              </a:buClr>
              <a:buFont typeface="Symbol" panose="05050102010706020507" pitchFamily="18" charset="2"/>
              <a:buChar char="-"/>
            </a:pPr>
            <a:r>
              <a:rPr lang="en-GB" sz="1200" kern="0" dirty="0" err="1">
                <a:cs typeface="Lucida Sans Unicode"/>
              </a:rPr>
              <a:t>Gesamtüberleben</a:t>
            </a:r>
            <a:r>
              <a:rPr lang="en-GB" sz="1200" kern="0" dirty="0">
                <a:cs typeface="Lucida Sans Unicode"/>
              </a:rPr>
              <a:t> (OS)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66085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49DA-9BBB-DE1F-5D4A-952A52B6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Re-Induktionstherapien vor SZT bei RRMM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Daten aus der klinischen Praxis in Deutschland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819E72B-F8AD-2CF1-D885-1F0BA63FEC20}"/>
              </a:ext>
            </a:extLst>
          </p:cNvPr>
          <p:cNvGraphicFramePr>
            <a:graphicFrameLocks noGrp="1"/>
          </p:cNvGraphicFramePr>
          <p:nvPr/>
        </p:nvGraphicFramePr>
        <p:xfrm>
          <a:off x="866847" y="969907"/>
          <a:ext cx="7028383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694">
                  <a:extLst>
                    <a:ext uri="{9D8B030D-6E8A-4147-A177-3AD203B41FA5}">
                      <a16:colId xmlns:a16="http://schemas.microsoft.com/office/drawing/2014/main" val="2975595442"/>
                    </a:ext>
                  </a:extLst>
                </a:gridCol>
                <a:gridCol w="1338787">
                  <a:extLst>
                    <a:ext uri="{9D8B030D-6E8A-4147-A177-3AD203B41FA5}">
                      <a16:colId xmlns:a16="http://schemas.microsoft.com/office/drawing/2014/main" val="4179439340"/>
                    </a:ext>
                  </a:extLst>
                </a:gridCol>
              </a:tblGrid>
              <a:tr h="269066">
                <a:tc>
                  <a:txBody>
                    <a:bodyPr/>
                    <a:lstStyle/>
                    <a:p>
                      <a:r>
                        <a:rPr lang="de-DE" sz="750" dirty="0"/>
                        <a:t>Patientencharakteristika zu Beginn der Re-Induktionstherapie in 2L/3L, </a:t>
                      </a:r>
                      <a:r>
                        <a:rPr lang="de-DE" sz="750" b="1" spc="-20" dirty="0"/>
                        <a:t>n (%) oder</a:t>
                      </a:r>
                      <a:r>
                        <a:rPr lang="de-DE" sz="750" b="1" spc="-20" baseline="0" dirty="0"/>
                        <a:t> </a:t>
                      </a:r>
                      <a:r>
                        <a:rPr lang="de-DE" sz="750" b="1" spc="-20" dirty="0"/>
                        <a:t>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50" spc="-20" dirty="0"/>
                        <a:t>Insgesamt</a:t>
                      </a:r>
                      <a:endParaRPr lang="de-DE" sz="750" spc="-20" baseline="30000" dirty="0"/>
                    </a:p>
                    <a:p>
                      <a:pPr algn="ctr"/>
                      <a:r>
                        <a:rPr lang="de-DE" sz="750" b="0" spc="-20" dirty="0"/>
                        <a:t>(n = 171)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/>
                      <a:r>
                        <a:rPr lang="de-DE" sz="750" b="1" kern="1200" spc="-20" dirty="0">
                          <a:solidFill>
                            <a:schemeClr val="lt1"/>
                          </a:solidFill>
                        </a:rPr>
                        <a:t>Zweitlinie</a:t>
                      </a:r>
                    </a:p>
                    <a:p>
                      <a:pPr marL="0" algn="ctr" defTabSz="685783" rtl="0" eaLnBrk="1" latinLnBrk="0" hangingPunct="1"/>
                      <a:r>
                        <a:rPr lang="de-DE" sz="750" b="0" kern="1200" spc="-20" dirty="0">
                          <a:solidFill>
                            <a:schemeClr val="lt1"/>
                          </a:solidFill>
                        </a:rPr>
                        <a:t>(n = 134)</a:t>
                      </a:r>
                      <a:endParaRPr lang="de-DE" sz="750" b="0" kern="1200" spc="-2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50" spc="-20" dirty="0"/>
                        <a:t>Drittlinie</a:t>
                      </a:r>
                      <a:r>
                        <a:rPr lang="de-DE" sz="750" b="0" spc="-20" baseline="30000" dirty="0"/>
                        <a:t> </a:t>
                      </a:r>
                    </a:p>
                    <a:p>
                      <a:pPr algn="ctr"/>
                      <a:r>
                        <a:rPr lang="de-DE" sz="750" b="0" spc="-20" dirty="0"/>
                        <a:t>(n = 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r>
                        <a:rPr lang="de-DE" sz="750" b="1" dirty="0"/>
                        <a:t>Männlich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50" dirty="0"/>
                        <a:t>100 (58,8 %)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50" dirty="0"/>
                        <a:t>76 (56,7 %)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50" dirty="0"/>
                        <a:t>24 (64,9 %)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r>
                        <a:rPr lang="de-DE" sz="750" b="1" dirty="0"/>
                        <a:t>Alter,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50" dirty="0"/>
                        <a:t>61 [32–73]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/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</a:rPr>
                        <a:t>61 [42–73]</a:t>
                      </a:r>
                      <a:endParaRPr lang="de-DE" sz="75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50" dirty="0"/>
                        <a:t>61 [32–69]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426028"/>
                  </a:ext>
                </a:extLst>
              </a:tr>
              <a:tr h="557351">
                <a:tc>
                  <a:txBody>
                    <a:bodyPr/>
                    <a:lstStyle/>
                    <a:p>
                      <a:r>
                        <a:rPr lang="de-DE" sz="750" b="1" dirty="0"/>
                        <a:t>Alterskategorie, Jahre</a:t>
                      </a:r>
                    </a:p>
                    <a:p>
                      <a:r>
                        <a:rPr lang="de-DE" sz="750" b="0" dirty="0"/>
                        <a:t>     ≤ 60</a:t>
                      </a:r>
                    </a:p>
                    <a:p>
                      <a:r>
                        <a:rPr lang="de-DE" sz="750" b="0" dirty="0"/>
                        <a:t>     61-65</a:t>
                      </a:r>
                    </a:p>
                    <a:p>
                      <a:r>
                        <a:rPr lang="de-DE" sz="750" b="0" dirty="0"/>
                        <a:t>     66-70</a:t>
                      </a:r>
                    </a:p>
                    <a:p>
                      <a:r>
                        <a:rPr lang="de-DE" sz="750" b="0" dirty="0"/>
                        <a:t>     &gt;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79 (46,2 %)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48 (28,1 %)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38 (22,2 %)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6 (3,5 %)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b="0" kern="1200" spc="-2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</a:rPr>
                        <a:t>63 (47,0 %)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</a:rPr>
                        <a:t>35 (26,1 %)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</a:rPr>
                        <a:t>30 (22,4 %)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(4,5 %)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16 (43,2 %)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13 (35,1 %)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8 (21,6 %)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0 (0,0 %)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295927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1" dirty="0"/>
                        <a:t>BMI, kg/m</a:t>
                      </a:r>
                      <a:r>
                        <a:rPr lang="de-DE" sz="750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26,8 [17,5–45,5]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</a:rPr>
                        <a:t>26,7 [17,3–45,5]</a:t>
                      </a:r>
                      <a:endParaRPr lang="de-DE" sz="75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27,0 [20,0–41,3]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94703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1" dirty="0"/>
                        <a:t>≥ 1 chronische Komorbiditäten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69 (40,4 %)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 (38,8 %)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17 (45,9 %)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2187"/>
                  </a:ext>
                </a:extLst>
              </a:tr>
              <a:tr h="55735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1" dirty="0"/>
                        <a:t>ISS bei Erstdiagnose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Stage I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Stage II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Stage III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Nicht vorhanden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48 (28,1 %)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35 (20,5 %)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45 (26,3 %)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43 (25,1 %)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(29,9 %)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(23,1 %)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(23,9 %)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(23,1 %)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8 (21,6 %)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 (10,8 %)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13 (35,1 %)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12 (32,4 %)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27051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1" dirty="0"/>
                        <a:t>ECOG-PS*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0,0 (0,0–2,0)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0,0 (0,0–2,0)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1,0 (0,0–2,0)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851053"/>
                  </a:ext>
                </a:extLst>
              </a:tr>
              <a:tr h="46125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1" dirty="0"/>
                        <a:t>ECOG-PS Einzelskalenwerte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0–1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≥ 2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Nicht vorhanden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134 (78,4 %)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 (2,3 %)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33 (19,3 %)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106 (79,1 %)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(0,7 %)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(20,1 %)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28 (75,6 %)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3 (8,1 %)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6 (16,2 %)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46668"/>
                  </a:ext>
                </a:extLst>
              </a:tr>
              <a:tr h="46125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1" dirty="0"/>
                        <a:t>Dauer, Monate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Diagnose MM bis zum Ende der Studie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Diagnose MM bis zum Indexdatum</a:t>
                      </a:r>
                      <a:r>
                        <a:rPr lang="de-DE" sz="750" b="0" strike="noStrike" baseline="30000" dirty="0"/>
                        <a:t>†</a:t>
                      </a:r>
                      <a:endParaRPr lang="de-DE" sz="750" b="0" dirty="0"/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dirty="0"/>
                        <a:t>Follow-up Periode</a:t>
                      </a:r>
                      <a:r>
                        <a:rPr lang="de-DE" sz="750" b="0" baseline="0" dirty="0"/>
                        <a:t>** </a:t>
                      </a:r>
                      <a:r>
                        <a:rPr lang="de-DE" sz="750" b="0" dirty="0"/>
                        <a:t>seit Indexdatum</a:t>
                      </a:r>
                      <a:r>
                        <a:rPr lang="de-DE" sz="750" b="0" strike="noStrike" baseline="30000" dirty="0"/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79,1 [8,0–207,0]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46,0 [3,0–179,0]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33,0 [1,0–56,5]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78,0 [9,0–207,0]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45,0 [3,0–172,0]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32,8 [2,9–56,5]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85,0 [8,0–195,0]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47,0 [7,0–179,0]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50" dirty="0"/>
                        <a:t>34,5 [1,0–56,5]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69388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E1E3DFD-9E21-9469-0516-53583304631B}"/>
              </a:ext>
            </a:extLst>
          </p:cNvPr>
          <p:cNvSpPr/>
          <p:nvPr/>
        </p:nvSpPr>
        <p:spPr>
          <a:xfrm>
            <a:off x="0" y="4774168"/>
            <a:ext cx="91440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* ECOG-PS berechnet auf Grundlage des ECOG-PS oder des umgerechneten Karnofsky-Index; **Follow-</a:t>
            </a:r>
            <a:r>
              <a:rPr lang="de-DE" sz="600" dirty="0" err="1"/>
              <a:t>up</a:t>
            </a:r>
            <a:r>
              <a:rPr lang="de-DE" sz="600" dirty="0"/>
              <a:t> Periode: Zeit vom Indexdatum bis entweder 30. September 2020 oder Todesdatum oder Datum, zu dem Patient der Nachbeobachtung verloren ging (je nachdem, was zuerst stattfand);</a:t>
            </a:r>
            <a:r>
              <a:rPr lang="de-DE" sz="600" baseline="30000" dirty="0"/>
              <a:t> †</a:t>
            </a:r>
            <a:r>
              <a:rPr lang="de-DE" sz="600" dirty="0"/>
              <a:t>Indexdatum: Start der ersten Re-Induktionstherapie für geplante SZT in Zweit- oder Drittlinie. BMI: Body-Mass-Index; ECOG-PS: Performance-Status nach Eastern </a:t>
            </a:r>
            <a:r>
              <a:rPr lang="de-DE" sz="600" dirty="0" err="1"/>
              <a:t>Cooperative</a:t>
            </a:r>
            <a:r>
              <a:rPr lang="de-DE" sz="600" dirty="0"/>
              <a:t> </a:t>
            </a:r>
            <a:r>
              <a:rPr lang="de-DE" sz="600" dirty="0" err="1"/>
              <a:t>Oncology</a:t>
            </a:r>
            <a:r>
              <a:rPr lang="de-DE" sz="600" dirty="0"/>
              <a:t> Gruppe; </a:t>
            </a:r>
            <a:br>
              <a:rPr lang="de-DE" sz="600" dirty="0"/>
            </a:br>
            <a:r>
              <a:rPr lang="de-DE" sz="600" dirty="0"/>
              <a:t>ISS: Internationales </a:t>
            </a:r>
            <a:r>
              <a:rPr lang="de-DE" sz="600" dirty="0" err="1"/>
              <a:t>Staging</a:t>
            </a:r>
            <a:r>
              <a:rPr lang="de-DE" sz="600" dirty="0"/>
              <a:t> System; MM: multiples Myelom; RRMM: rezidiviertes/refraktäres multiples Myelom; SZT: Stammzelltransplantation. </a:t>
            </a:r>
            <a:r>
              <a:rPr lang="de-DE" sz="600" dirty="0">
                <a:hlinkClick r:id="rId3"/>
              </a:rPr>
              <a:t>Sauer S et al. EHA 2023, Abstract P947.</a:t>
            </a:r>
            <a:r>
              <a:rPr lang="de-DE" sz="600" dirty="0"/>
              <a:t> 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227311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DD504-9239-2822-5B87-3C2E917A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Re-Induktionstherapien vor SZT bei RRMM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Daten aus der klinischen Praxis in Deutschland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1F2721-3A98-8E4B-6053-91E54566E11A}"/>
              </a:ext>
            </a:extLst>
          </p:cNvPr>
          <p:cNvSpPr/>
          <p:nvPr/>
        </p:nvSpPr>
        <p:spPr>
          <a:xfrm>
            <a:off x="0" y="4774648"/>
            <a:ext cx="91440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2L/3L: Zweit-/Drittlinientherapie; ASZT: autologe Stammzelltherapie; </a:t>
            </a:r>
            <a:r>
              <a:rPr lang="de-DE" sz="600" dirty="0" err="1"/>
              <a:t>alloSZT</a:t>
            </a:r>
            <a:r>
              <a:rPr lang="de-DE" sz="600" dirty="0"/>
              <a:t>: allogene Stammzelltransplantation; CR: komplettes Ansprechen; KI: Konfidenzintervall; </a:t>
            </a:r>
            <a:r>
              <a:rPr lang="de-DE" sz="600" dirty="0" err="1"/>
              <a:t>mPFS</a:t>
            </a:r>
            <a:r>
              <a:rPr lang="de-DE" sz="600" dirty="0"/>
              <a:t>: medianes progressionsfreies Überleben; ORR: Gesamtansprechrate; RRMM: rezidiviertes/ refraktäres multiples Myelom; SZT: Stammzelltransplantation. </a:t>
            </a:r>
          </a:p>
          <a:p>
            <a:r>
              <a:rPr lang="de-DE" sz="600" dirty="0">
                <a:hlinkClick r:id="rId3"/>
              </a:rPr>
              <a:t>Sauer S et al. EHA 2023, Abstract P947.</a:t>
            </a:r>
            <a:endParaRPr lang="de-DE" sz="1400" dirty="0"/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3CC2982B-F534-FEBF-1A02-D7E92EAE5828}"/>
              </a:ext>
            </a:extLst>
          </p:cNvPr>
          <p:cNvSpPr txBox="1"/>
          <p:nvPr/>
        </p:nvSpPr>
        <p:spPr>
          <a:xfrm>
            <a:off x="378725" y="1097960"/>
            <a:ext cx="809006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7CC2"/>
              </a:buClr>
              <a:defRPr/>
            </a:pPr>
            <a:r>
              <a:rPr lang="de-DE" sz="1400" b="1" dirty="0">
                <a:latin typeface="Arial" charset="0"/>
              </a:rPr>
              <a:t>Erstlinientherapie: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Lucida Sans Unicode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Die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häufigste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Myelomtherapie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waren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Bortezomib (V)-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basierte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 Regime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(91 %, n = 155)</a:t>
            </a:r>
          </a:p>
          <a:p>
            <a:pPr marL="171450" lvl="0" indent="-171450" defTabSz="685800">
              <a:spcBef>
                <a:spcPts val="600"/>
              </a:spcBef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88 % (n = 150) der </a:t>
            </a:r>
            <a:r>
              <a:rPr lang="en-GB" sz="1200" b="1" kern="0" dirty="0" err="1">
                <a:solidFill>
                  <a:srgbClr val="000000"/>
                </a:solidFill>
                <a:latin typeface="Arial"/>
                <a:cs typeface="Lucida Sans Unicode"/>
              </a:rPr>
              <a:t>Patienten</a:t>
            </a: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200" b="1" kern="0" dirty="0" err="1">
                <a:solidFill>
                  <a:srgbClr val="000000"/>
                </a:solidFill>
                <a:latin typeface="Arial"/>
                <a:cs typeface="Lucida Sans Unicode"/>
              </a:rPr>
              <a:t>erhielten</a:t>
            </a: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200" b="1" kern="0" dirty="0" err="1">
                <a:solidFill>
                  <a:srgbClr val="000000"/>
                </a:solidFill>
                <a:latin typeface="Arial"/>
                <a:cs typeface="Lucida Sans Unicode"/>
              </a:rPr>
              <a:t>eine</a:t>
            </a: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 SZT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: 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79 % der </a:t>
            </a:r>
            <a:r>
              <a:rPr lang="en-GB" sz="1200" kern="0" dirty="0" err="1">
                <a:solidFill>
                  <a:srgbClr val="000000"/>
                </a:solidFill>
                <a:cs typeface="Lucida Sans Unicode"/>
              </a:rPr>
              <a:t>Patienten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 </a:t>
            </a:r>
            <a:r>
              <a:rPr lang="en-GB" sz="1200" kern="0" dirty="0" err="1">
                <a:solidFill>
                  <a:srgbClr val="000000"/>
                </a:solidFill>
                <a:cs typeface="Lucida Sans Unicode"/>
              </a:rPr>
              <a:t>eine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 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single ASZT und 21 % der </a:t>
            </a:r>
            <a:r>
              <a:rPr lang="en-GB" sz="1200" kern="0" dirty="0" err="1">
                <a:solidFill>
                  <a:srgbClr val="000000"/>
                </a:solidFill>
                <a:latin typeface="Arial"/>
                <a:cs typeface="Lucida Sans Unicode"/>
              </a:rPr>
              <a:t>Patienten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200" kern="0" dirty="0" err="1">
                <a:solidFill>
                  <a:srgbClr val="000000"/>
                </a:solidFill>
                <a:latin typeface="Arial"/>
                <a:cs typeface="Lucida Sans Unicode"/>
              </a:rPr>
              <a:t>eine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 Tandem-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ASZT.</a:t>
            </a:r>
          </a:p>
          <a:p>
            <a:pPr marL="171450" lvl="0" indent="-171450" defTabSz="685800">
              <a:spcBef>
                <a:spcPts val="600"/>
              </a:spcBef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Die mediane 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Dauer der Erstlinientherapie 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lag bei 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6 Monaten (1–168) 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.</a:t>
            </a:r>
          </a:p>
          <a:p>
            <a:pPr marL="171450" lvl="0" indent="-171450" defTabSz="685800">
              <a:spcBef>
                <a:spcPts val="600"/>
              </a:spcBef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31 % (n = 53) der 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Patienten mit Erhaltungs-Therapie 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in der Erstlinie hatten eine mediane Dauer der Erstlinientherapie von 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33 Monaten (10–168).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33330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MASTER – Finale Analyse der 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 err="1">
                <a:solidFill>
                  <a:srgbClr val="000000"/>
                </a:solidFill>
              </a:rPr>
              <a:t>DKRd</a:t>
            </a:r>
            <a:r>
              <a:rPr lang="en-GB" sz="1600" dirty="0">
                <a:solidFill>
                  <a:srgbClr val="000000"/>
                </a:solidFill>
              </a:rPr>
              <a:t>, ASZT und MRD-</a:t>
            </a:r>
            <a:r>
              <a:rPr lang="en-GB" sz="1600" dirty="0" err="1">
                <a:solidFill>
                  <a:srgbClr val="000000"/>
                </a:solidFill>
              </a:rPr>
              <a:t>adaptierte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Konsolidierung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bei</a:t>
            </a:r>
            <a:r>
              <a:rPr lang="en-GB" sz="1600" dirty="0">
                <a:solidFill>
                  <a:srgbClr val="000000"/>
                </a:solidFill>
              </a:rPr>
              <a:t> NDMM-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endParaRPr lang="de-DE" sz="1400" dirty="0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1039310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781998"/>
            <a:ext cx="91440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ASZT: autologe Stammzelltransplantation;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Daratumumab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ECOG: Eastern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Cooperative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Oncology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Group;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i.v.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intravenös; MRD: minimale Resterkrankung; MRD-SURE: MRD-Überwachung (Surveillance); NDMM: neu diagnostiziertes multiples Myelom; NGS: Next Generation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Sequencing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p.o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.: oral; R-ISS: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Revised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International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Staging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System.</a:t>
            </a:r>
          </a:p>
          <a:p>
            <a:pPr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Costa LJ et al, ASH 2021, Abstract 481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Costa LJ et al, EHA 2023, Abstract S203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" name="Elbow Connector 107">
            <a:extLst>
              <a:ext uri="{FF2B5EF4-FFF2-40B4-BE49-F238E27FC236}">
                <a16:creationId xmlns:a16="http://schemas.microsoft.com/office/drawing/2014/main" id="{F9D3E332-7E9F-7FFB-4E7C-9108D6265852}"/>
              </a:ext>
            </a:extLst>
          </p:cNvPr>
          <p:cNvCxnSpPr>
            <a:cxnSpLocks/>
          </p:cNvCxnSpPr>
          <p:nvPr/>
        </p:nvCxnSpPr>
        <p:spPr>
          <a:xfrm flipV="1">
            <a:off x="6789538" y="1697375"/>
            <a:ext cx="432000" cy="684000"/>
          </a:xfrm>
          <a:prstGeom prst="bentConnector3">
            <a:avLst>
              <a:gd name="adj1" fmla="val 50000"/>
            </a:avLst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4" name="Elbow Connector 107">
            <a:extLst>
              <a:ext uri="{FF2B5EF4-FFF2-40B4-BE49-F238E27FC236}">
                <a16:creationId xmlns:a16="http://schemas.microsoft.com/office/drawing/2014/main" id="{DAD0DFFC-31D2-F64A-E610-9AE8C24CC3F7}"/>
              </a:ext>
            </a:extLst>
          </p:cNvPr>
          <p:cNvCxnSpPr>
            <a:cxnSpLocks/>
          </p:cNvCxnSpPr>
          <p:nvPr/>
        </p:nvCxnSpPr>
        <p:spPr>
          <a:xfrm>
            <a:off x="6789537" y="2379330"/>
            <a:ext cx="432000" cy="684000"/>
          </a:xfrm>
          <a:prstGeom prst="bentConnector3">
            <a:avLst>
              <a:gd name="adj1" fmla="val 50000"/>
            </a:avLst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</p:cxnSp>
      <p:cxnSp>
        <p:nvCxnSpPr>
          <p:cNvPr id="5" name="Gerade Verbindung mit Pfeil 270">
            <a:extLst>
              <a:ext uri="{FF2B5EF4-FFF2-40B4-BE49-F238E27FC236}">
                <a16:creationId xmlns:a16="http://schemas.microsoft.com/office/drawing/2014/main" id="{F2B6BCFB-8379-49E4-CF14-21BC1AD802CC}"/>
              </a:ext>
            </a:extLst>
          </p:cNvPr>
          <p:cNvCxnSpPr>
            <a:cxnSpLocks/>
          </p:cNvCxnSpPr>
          <p:nvPr/>
        </p:nvCxnSpPr>
        <p:spPr bwMode="auto">
          <a:xfrm>
            <a:off x="4598509" y="2387414"/>
            <a:ext cx="25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Gerade Verbindung mit Pfeil 270">
            <a:extLst>
              <a:ext uri="{FF2B5EF4-FFF2-40B4-BE49-F238E27FC236}">
                <a16:creationId xmlns:a16="http://schemas.microsoft.com/office/drawing/2014/main" id="{72D8617C-60FA-1891-CF44-9C8B5D8EFC06}"/>
              </a:ext>
            </a:extLst>
          </p:cNvPr>
          <p:cNvCxnSpPr>
            <a:cxnSpLocks/>
          </p:cNvCxnSpPr>
          <p:nvPr/>
        </p:nvCxnSpPr>
        <p:spPr bwMode="auto">
          <a:xfrm>
            <a:off x="1818672" y="2386067"/>
            <a:ext cx="2103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0A755599-7528-5C8B-33A6-BD2102AD32C5}"/>
              </a:ext>
            </a:extLst>
          </p:cNvPr>
          <p:cNvSpPr txBox="1"/>
          <p:nvPr/>
        </p:nvSpPr>
        <p:spPr>
          <a:xfrm>
            <a:off x="2751739" y="1839575"/>
            <a:ext cx="153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MYRIAM</a:t>
            </a:r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C90CB3F6-3FB0-B47B-0FA8-4D6AF1C7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157" y="1442594"/>
            <a:ext cx="2628000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Induktion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DKRd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(4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Zyklen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à 28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Tage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hteck 143">
            <a:extLst>
              <a:ext uri="{FF2B5EF4-FFF2-40B4-BE49-F238E27FC236}">
                <a16:creationId xmlns:a16="http://schemas.microsoft.com/office/drawing/2014/main" id="{AF72CE49-C2C6-9438-E712-5B0AAE80E671}"/>
              </a:ext>
            </a:extLst>
          </p:cNvPr>
          <p:cNvSpPr/>
          <p:nvPr/>
        </p:nvSpPr>
        <p:spPr bwMode="auto">
          <a:xfrm>
            <a:off x="390889" y="1442595"/>
            <a:ext cx="1467274" cy="18727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Patienten (n = 123)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Einschlusskriterien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Patienten mit NDMM</a:t>
            </a: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ausreichende Organfunktionen</a:t>
            </a: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ECOG 0–2</a:t>
            </a: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Keine Altersbeschränkung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Primärer Endpunkt</a:t>
            </a:r>
          </a:p>
          <a:p>
            <a:pPr marL="88900" marR="0" lvl="1" indent="-88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MRD-Negativität (&lt; 10</a:t>
            </a:r>
            <a:r>
              <a:rPr kumimoji="0" lang="de-DE" sz="900" b="0" i="0" u="none" strike="noStrike" kern="1200" cap="none" spc="-2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-5</a:t>
            </a:r>
            <a:r>
              <a:rPr kumimoji="0" lang="de-DE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25B9B47E-073E-2C6E-53BB-F596C630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010" y="1658264"/>
            <a:ext cx="1136118" cy="165707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</a:tabLst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DKRd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</a:tabLst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0, 4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oder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8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abhängig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vom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MRD-Status</a:t>
            </a:r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2FDEA37C-F814-BBA0-592D-6CDC90C0B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010" y="1444320"/>
            <a:ext cx="1136118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Konsolidierung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Gerade Verbindung mit Pfeil 270">
            <a:extLst>
              <a:ext uri="{FF2B5EF4-FFF2-40B4-BE49-F238E27FC236}">
                <a16:creationId xmlns:a16="http://schemas.microsoft.com/office/drawing/2014/main" id="{1270E8C3-2773-B172-B2AD-C46F09ED926B}"/>
              </a:ext>
            </a:extLst>
          </p:cNvPr>
          <p:cNvCxnSpPr>
            <a:cxnSpLocks/>
          </p:cNvCxnSpPr>
          <p:nvPr/>
        </p:nvCxnSpPr>
        <p:spPr bwMode="auto">
          <a:xfrm>
            <a:off x="5496615" y="2387413"/>
            <a:ext cx="25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891D547-F2F2-DB01-4BA9-6C81FD6A1A19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0276" y="2480964"/>
            <a:ext cx="0" cy="8874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BE443FC-FF1D-ED02-8D39-0D38FD1F299C}"/>
              </a:ext>
            </a:extLst>
          </p:cNvPr>
          <p:cNvSpPr txBox="1"/>
          <p:nvPr/>
        </p:nvSpPr>
        <p:spPr>
          <a:xfrm>
            <a:off x="4287744" y="3362926"/>
            <a:ext cx="870334" cy="353943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MRD- Diagnostik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20A1C6B-6D66-1441-7740-D20C99933EA2}"/>
              </a:ext>
            </a:extLst>
          </p:cNvPr>
          <p:cNvSpPr txBox="1"/>
          <p:nvPr/>
        </p:nvSpPr>
        <p:spPr>
          <a:xfrm>
            <a:off x="5209981" y="3362926"/>
            <a:ext cx="896467" cy="353943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MRD- Diagnostik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D6D607-7691-BC31-DDD1-9132B9E5B3FE}"/>
              </a:ext>
            </a:extLst>
          </p:cNvPr>
          <p:cNvSpPr txBox="1"/>
          <p:nvPr/>
        </p:nvSpPr>
        <p:spPr>
          <a:xfrm>
            <a:off x="5943599" y="3362926"/>
            <a:ext cx="943529" cy="507831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MRD-Diagnostik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 4 Zyklen</a:t>
            </a:r>
          </a:p>
        </p:txBody>
      </p:sp>
      <p:sp>
        <p:nvSpPr>
          <p:cNvPr id="17" name="Rounded Rectangle 32">
            <a:extLst>
              <a:ext uri="{FF2B5EF4-FFF2-40B4-BE49-F238E27FC236}">
                <a16:creationId xmlns:a16="http://schemas.microsoft.com/office/drawing/2014/main" id="{1D44CFEF-907A-9492-9124-1CBB3201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387" y="1657807"/>
            <a:ext cx="2628000" cy="1657530"/>
          </a:xfrm>
          <a:prstGeom prst="rect">
            <a:avLst/>
          </a:prstGeom>
          <a:solidFill>
            <a:srgbClr val="0063C3"/>
          </a:solidFill>
          <a:ln w="19050">
            <a:noFill/>
            <a:headEnd/>
            <a:tailEnd/>
          </a:ln>
          <a:effectLst/>
        </p:spPr>
        <p:txBody>
          <a:bodyPr anchor="t"/>
          <a:lstStyle/>
          <a:p>
            <a:pPr marL="808038" marR="0" lvl="0" indent="-808038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Daratumumab</a:t>
            </a:r>
          </a:p>
          <a:p>
            <a:pPr marL="0" marR="0" lvl="0" indent="0" algn="ctr" defTabSz="304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16 mg/kg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an Tag 1, 8, 15, 22 in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 und  2</a:t>
            </a:r>
          </a:p>
          <a:p>
            <a:pPr marL="0" marR="0" lvl="0" indent="0" algn="ctr" defTabSz="304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16 mg/kg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an Tag 1, 15 in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Zyklus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3 und 4</a:t>
            </a:r>
          </a:p>
          <a:p>
            <a:pPr marL="0" marR="0" lvl="0" indent="0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Carfilzomib</a:t>
            </a:r>
          </a:p>
          <a:p>
            <a:pPr marL="808038" marR="0" lvl="0" indent="-808038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56</a:t>
            </a: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mg/m</a:t>
            </a:r>
            <a:r>
              <a:rPr kumimoji="0" lang="en-GB" sz="8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an Tag 1, 8, 15</a:t>
            </a: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82663" marR="0" lvl="0" indent="-982663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Lenalidomid</a:t>
            </a: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808038" marR="0" lvl="0" indent="-808038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25 mg p.o.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täglich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an Tag 1-21</a:t>
            </a:r>
          </a:p>
          <a:p>
            <a:pPr marL="982663" marR="0" lvl="0" indent="-982663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Dexamethason</a:t>
            </a: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82663" marR="0" lvl="0" indent="-982663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mg p.o./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i.v.</a:t>
            </a: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wöchentlich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82663" marR="0" lvl="0" indent="-982663" algn="l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C7C54492-0935-B748-B338-FF92358BE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509" y="1442594"/>
            <a:ext cx="720000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ASZT</a:t>
            </a:r>
            <a:endParaRPr kumimoji="0" lang="en-GB" sz="1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8DFC49FB-67B7-25EC-EBF4-B4DEB39A8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739" y="1657807"/>
            <a:ext cx="720000" cy="1657530"/>
          </a:xfrm>
          <a:prstGeom prst="rect">
            <a:avLst/>
          </a:prstGeom>
          <a:solidFill>
            <a:srgbClr val="0063C3"/>
          </a:solidFill>
          <a:ln w="19050">
            <a:noFill/>
            <a:headEnd/>
            <a:tailEnd/>
          </a:ln>
          <a:effectLst/>
        </p:spPr>
        <p:txBody>
          <a:bodyPr anchor="t"/>
          <a:lstStyle/>
          <a:p>
            <a:pPr marL="808038" marR="0" lvl="0" indent="-808038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808038" marR="0" lvl="0" indent="-808038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808038" marR="0" lvl="0" indent="-808038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808038" marR="0" lvl="0" indent="-808038" algn="ctr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ASZT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82663" marR="0" lvl="0" indent="-982663" algn="l" defTabSz="304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2413" algn="l"/>
              </a:tabLst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61F1EDBE-0A9A-E3B9-3C31-164992E9C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6" y="2513463"/>
            <a:ext cx="1608763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Erhaltung (</a:t>
            </a:r>
            <a:r>
              <a:rPr kumimoji="0" lang="de-DE" sz="1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Lenalidomid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bei Patienten ohne MRD-Negativität bei 2 konsekutiven Messungen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C0CE7B9A-69C7-0684-28AA-EC4F31E9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7" y="1453107"/>
            <a:ext cx="1608763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Beobachtung und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MRD-SURE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bei Patienten mit MRD-Negativität bei 2 konsekutiven Messungen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B75722A-7B68-DB7D-2A60-303D15E91A74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1930" y="2480964"/>
            <a:ext cx="0" cy="8874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E188908-4501-A0FE-F141-C5018D06BD18}"/>
              </a:ext>
            </a:extLst>
          </p:cNvPr>
          <p:cNvSpPr txBox="1"/>
          <p:nvPr/>
        </p:nvSpPr>
        <p:spPr>
          <a:xfrm>
            <a:off x="327131" y="4016138"/>
            <a:ext cx="8542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mediane Nachbeobachtungszeit der finalen Analyse betrug 42,2 Monate.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539471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DD504-9239-2822-5B87-3C2E917A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Re-Induktionstherapien vor SZT bei RRMM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Daten aus der klinischen Praxis in Deutschland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1F2721-3A98-8E4B-6053-91E54566E11A}"/>
              </a:ext>
            </a:extLst>
          </p:cNvPr>
          <p:cNvSpPr/>
          <p:nvPr/>
        </p:nvSpPr>
        <p:spPr>
          <a:xfrm>
            <a:off x="0" y="4774648"/>
            <a:ext cx="91440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2L/3L: Zweit-/Drittlinientherapie; ASZT: autologe Stammzelltherapie; alloSZT: allogene Stammzelltransplantation; CR: komplettes Ansprechen; KI: Konfidenzintervall; mPFS: medianes progressionsfreies Überleben; NR: not reached; ORR: Gesamtansprechrate; RRMM: rezidiviertes/ refraktäres multiples Myelom; SZT: Stammzelltransplantation. </a:t>
            </a:r>
          </a:p>
          <a:p>
            <a:r>
              <a:rPr lang="de-DE" sz="600" dirty="0">
                <a:hlinkClick r:id="rId3"/>
              </a:rPr>
              <a:t>Sauer S et al. EHA 2023, Abstract P947.</a:t>
            </a:r>
            <a:endParaRPr lang="de-DE" sz="1400" dirty="0"/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385F3CD5-5318-81B5-83D0-4CB81BFDDCB0}"/>
              </a:ext>
            </a:extLst>
          </p:cNvPr>
          <p:cNvSpPr txBox="1"/>
          <p:nvPr/>
        </p:nvSpPr>
        <p:spPr>
          <a:xfrm>
            <a:off x="378725" y="1097960"/>
            <a:ext cx="4193275" cy="338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7CC2"/>
              </a:buClr>
              <a:defRPr/>
            </a:pPr>
            <a:r>
              <a:rPr lang="de-DE" sz="1400" b="1" dirty="0">
                <a:latin typeface="Arial" charset="0"/>
              </a:rPr>
              <a:t>Indextherapie in der 2L/3L: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Lucida Sans Unicode"/>
              </a:rPr>
              <a:t>Re-Induktionsregime (n = 171):</a:t>
            </a:r>
          </a:p>
          <a:p>
            <a:pPr marL="628650" lvl="1" indent="-171450" defTabSz="685800">
              <a:spcBef>
                <a:spcPts val="200"/>
              </a:spcBef>
              <a:buClr>
                <a:srgbClr val="007CC2"/>
              </a:buClr>
              <a:buFont typeface="Symbol" panose="05050102010706020507" pitchFamily="18" charset="2"/>
              <a:buChar char="-"/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Carfilzomib-basiert </a:t>
            </a:r>
            <a:r>
              <a:rPr lang="de-DE" sz="1200" dirty="0"/>
              <a:t>49 % (n = 83)</a:t>
            </a:r>
          </a:p>
          <a:p>
            <a:pPr marL="628650" lvl="1" indent="-171450" defTabSz="685800">
              <a:spcBef>
                <a:spcPts val="200"/>
              </a:spcBef>
              <a:buClr>
                <a:srgbClr val="007CC2"/>
              </a:buClr>
              <a:buFont typeface="Symbol" panose="05050102010706020507" pitchFamily="18" charset="2"/>
              <a:buChar char="-"/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Daratumumab-basiert </a:t>
            </a:r>
            <a:r>
              <a:rPr lang="de-DE" sz="1200" dirty="0"/>
              <a:t>21 % (n = 36)</a:t>
            </a:r>
          </a:p>
          <a:p>
            <a:pPr marL="628650" lvl="1" indent="-171450" defTabSz="685800">
              <a:spcBef>
                <a:spcPts val="200"/>
              </a:spcBef>
              <a:buClr>
                <a:srgbClr val="007CC2"/>
              </a:buClr>
              <a:buFont typeface="Symbol" panose="05050102010706020507" pitchFamily="18" charset="2"/>
              <a:buChar char="-"/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Bortezomib-basiert </a:t>
            </a:r>
            <a:r>
              <a:rPr lang="de-DE" sz="1200" dirty="0"/>
              <a:t>17 % (n = 29)</a:t>
            </a:r>
          </a:p>
          <a:p>
            <a:pPr marL="628650" lvl="1" indent="-171450" defTabSz="685800">
              <a:spcBef>
                <a:spcPts val="200"/>
              </a:spcBef>
              <a:buClr>
                <a:srgbClr val="007CC2"/>
              </a:buClr>
              <a:buFont typeface="Symbol" panose="05050102010706020507" pitchFamily="18" charset="2"/>
              <a:buChar char="-"/>
              <a:defRPr/>
            </a:pP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Andere Therapieregime </a:t>
            </a:r>
            <a:r>
              <a:rPr lang="de-DE" sz="1200" dirty="0"/>
              <a:t>14 % (n = 23)</a:t>
            </a:r>
          </a:p>
          <a:p>
            <a:pPr marL="171450" indent="-171450" defTabSz="685800">
              <a:spcBef>
                <a:spcPts val="600"/>
              </a:spcBef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100 % (n = 171) der </a:t>
            </a:r>
            <a:r>
              <a:rPr lang="en-GB" sz="1200" b="1" kern="0" dirty="0" err="1">
                <a:solidFill>
                  <a:srgbClr val="000000"/>
                </a:solidFill>
                <a:latin typeface="Arial"/>
                <a:cs typeface="Lucida Sans Unicode"/>
              </a:rPr>
              <a:t>Patienten</a:t>
            </a: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200" b="1" kern="0" dirty="0" err="1">
                <a:solidFill>
                  <a:srgbClr val="000000"/>
                </a:solidFill>
                <a:latin typeface="Arial"/>
                <a:cs typeface="Lucida Sans Unicode"/>
              </a:rPr>
              <a:t>erhielten</a:t>
            </a: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GB" sz="1200" b="1" kern="0" dirty="0" err="1">
                <a:solidFill>
                  <a:srgbClr val="000000"/>
                </a:solidFill>
                <a:latin typeface="Arial"/>
                <a:cs typeface="Lucida Sans Unicode"/>
              </a:rPr>
              <a:t>eine</a:t>
            </a:r>
            <a:r>
              <a:rPr lang="en-GB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 SZT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: 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85 % der </a:t>
            </a:r>
            <a:r>
              <a:rPr lang="en-GB" sz="1200" kern="0" dirty="0" err="1">
                <a:solidFill>
                  <a:srgbClr val="000000"/>
                </a:solidFill>
                <a:cs typeface="Lucida Sans Unicode"/>
              </a:rPr>
              <a:t>Patienten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 </a:t>
            </a:r>
            <a:r>
              <a:rPr lang="en-GB" sz="1200" kern="0" dirty="0" err="1">
                <a:solidFill>
                  <a:srgbClr val="000000"/>
                </a:solidFill>
                <a:cs typeface="Lucida Sans Unicode"/>
              </a:rPr>
              <a:t>eine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 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single ASZT, 10 % </a:t>
            </a:r>
            <a:r>
              <a:rPr lang="en-GB" sz="1200" kern="0" dirty="0" err="1">
                <a:solidFill>
                  <a:srgbClr val="000000"/>
                </a:solidFill>
                <a:latin typeface="Arial"/>
                <a:cs typeface="Lucida Sans Unicode"/>
              </a:rPr>
              <a:t>alloSZT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, 4 %  ASZT plus </a:t>
            </a:r>
            <a:r>
              <a:rPr lang="en-GB" sz="1200" kern="0" dirty="0" err="1">
                <a:solidFill>
                  <a:srgbClr val="000000"/>
                </a:solidFill>
                <a:latin typeface="Arial"/>
                <a:cs typeface="Lucida Sans Unicode"/>
              </a:rPr>
              <a:t>alloSZT</a:t>
            </a:r>
            <a:r>
              <a:rPr lang="en-GB" sz="1200" kern="0" dirty="0">
                <a:solidFill>
                  <a:srgbClr val="000000"/>
                </a:solidFill>
                <a:latin typeface="Arial"/>
                <a:cs typeface="Lucida Sans Unicode"/>
              </a:rPr>
              <a:t> und 1 % </a:t>
            </a:r>
            <a:r>
              <a:rPr lang="de-DE" sz="1200" b="0" dirty="0"/>
              <a:t>Tandem-ASZT</a:t>
            </a:r>
            <a:r>
              <a:rPr lang="en-GB" sz="1200" kern="0" dirty="0">
                <a:solidFill>
                  <a:srgbClr val="000000"/>
                </a:solidFill>
                <a:cs typeface="Lucida Sans Unicode"/>
              </a:rPr>
              <a:t>.</a:t>
            </a:r>
          </a:p>
          <a:p>
            <a:pPr marL="171450" lvl="0" indent="-171450" defTabSz="685800">
              <a:spcBef>
                <a:spcPts val="600"/>
              </a:spcBef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54 % (n = 92) 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der Patienten erhielten 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nach der SZT eine Fortführung 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der Therapie. 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86 %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 der Patienten erhielten hierbei 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cs typeface="Lucida Sans Unicode"/>
              </a:rPr>
              <a:t>Lenalidomid</a:t>
            </a:r>
            <a:r>
              <a:rPr lang="de-DE" sz="1200" kern="0" dirty="0">
                <a:solidFill>
                  <a:srgbClr val="000000"/>
                </a:solidFill>
                <a:latin typeface="Arial"/>
                <a:cs typeface="Lucida Sans Unicode"/>
              </a:rPr>
              <a:t>.</a:t>
            </a:r>
          </a:p>
          <a:p>
            <a:pPr marL="171450" lvl="0" indent="-171450" defTabSz="685800">
              <a:spcBef>
                <a:spcPts val="600"/>
              </a:spcBef>
              <a:buClr>
                <a:srgbClr val="007CC2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Die mediane </a:t>
            </a:r>
            <a:r>
              <a:rPr lang="de-DE" sz="1200" b="1" kern="0" dirty="0">
                <a:solidFill>
                  <a:srgbClr val="000000"/>
                </a:solidFill>
                <a:cs typeface="Lucida Sans Unicode"/>
              </a:rPr>
              <a:t>Dauer der Indextherapie </a:t>
            </a: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betrug</a:t>
            </a:r>
            <a:r>
              <a:rPr lang="de-DE" sz="1200" b="1" kern="0" dirty="0">
                <a:solidFill>
                  <a:srgbClr val="000000"/>
                </a:solidFill>
                <a:cs typeface="Lucida Sans Unicode"/>
              </a:rPr>
              <a:t> 9 Monate (1–44)</a:t>
            </a:r>
            <a:r>
              <a:rPr lang="de-DE" sz="1200" kern="0" dirty="0">
                <a:solidFill>
                  <a:srgbClr val="000000"/>
                </a:solidFill>
                <a:cs typeface="Lucida Sans Unicode"/>
              </a:rPr>
              <a:t>.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C2"/>
              </a:buClr>
              <a:buSzTx/>
              <a:tabLst/>
              <a:defRPr/>
            </a:pPr>
            <a:endParaRPr lang="de-DE" sz="1200" b="1" kern="0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graphicFrame>
        <p:nvGraphicFramePr>
          <p:cNvPr id="7" name="Tabelle 2">
            <a:extLst>
              <a:ext uri="{FF2B5EF4-FFF2-40B4-BE49-F238E27FC236}">
                <a16:creationId xmlns:a16="http://schemas.microsoft.com/office/drawing/2014/main" id="{B9B33687-966A-331F-6359-2DCA7DE34AC0}"/>
              </a:ext>
            </a:extLst>
          </p:cNvPr>
          <p:cNvGraphicFramePr>
            <a:graphicFrameLocks noGrp="1"/>
          </p:cNvGraphicFramePr>
          <p:nvPr/>
        </p:nvGraphicFramePr>
        <p:xfrm>
          <a:off x="4867726" y="1257300"/>
          <a:ext cx="3897549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61">
                <a:tc>
                  <a:txBody>
                    <a:bodyPr/>
                    <a:lstStyle/>
                    <a:p>
                      <a:endParaRPr lang="de-DE" sz="1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spc="-20" dirty="0"/>
                        <a:t>Re-Induktion 2L/3L (n = 171)</a:t>
                      </a:r>
                      <a:endParaRPr lang="de-DE" sz="1050" b="0" spc="-2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7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/>
                        <a:t>ORR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dirty="0"/>
                        <a:t>Nach Re-Induktion 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dirty="0"/>
                        <a:t>Nach 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87 %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96 %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07856"/>
                  </a:ext>
                </a:extLst>
              </a:tr>
              <a:tr h="41657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/>
                        <a:t>≥ CR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dirty="0"/>
                        <a:t>Nach Re-Induktion 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dirty="0"/>
                        <a:t>Nach 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6 %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12320"/>
                  </a:ext>
                </a:extLst>
              </a:tr>
              <a:tr h="3054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/>
                        <a:t>Mediane Zeit bis zur nächsten Therapielinie ab Indexdatum, Monate (95 % 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31 (29–37)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70945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mPFS</a:t>
                      </a:r>
                      <a:r>
                        <a:rPr lang="de-DE" sz="1050" b="1" dirty="0"/>
                        <a:t>, Monate (95 % KI)</a:t>
                      </a:r>
                      <a:endParaRPr lang="de-DE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29 (26–32)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64491"/>
                  </a:ext>
                </a:extLst>
              </a:tr>
              <a:tr h="19439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 nach 4,2 Jahren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439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0817022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Re-Induktionstherapien vor SZT bei RRMM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Daten aus der klinischen Praxis in Deutschland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870500"/>
            <a:ext cx="9144000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600" dirty="0"/>
              <a:t>2L/3L: Zweit-/Drittlinientherapie; K: </a:t>
            </a:r>
            <a:r>
              <a:rPr lang="de-DE" sz="600" dirty="0" err="1"/>
              <a:t>Carfilzomib</a:t>
            </a:r>
            <a:r>
              <a:rPr lang="de-DE" sz="600" dirty="0"/>
              <a:t>; KI: Konfidenzintervall; </a:t>
            </a:r>
            <a:r>
              <a:rPr lang="de-DE" sz="600" dirty="0" err="1"/>
              <a:t>mPFS</a:t>
            </a:r>
            <a:r>
              <a:rPr lang="de-DE" sz="600" dirty="0"/>
              <a:t>: medianes progressionsfreies Überleben; ORR: Gesamtansprechen; RRMM: rezidiviertes/refraktäres multiples Myelom; SZT: Stammzelltransplantation. </a:t>
            </a:r>
          </a:p>
          <a:p>
            <a:r>
              <a:rPr lang="de-DE" sz="600" dirty="0">
                <a:hlinkClick r:id="rId4"/>
              </a:rPr>
              <a:t>Sauer S et al. EHA 2023, Abstract P947.</a:t>
            </a:r>
            <a:endParaRPr lang="de-DE" sz="14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45A1BC3-9FA7-7332-C1F4-3C7D3E78C547}"/>
              </a:ext>
            </a:extLst>
          </p:cNvPr>
          <p:cNvGraphicFramePr>
            <a:graphicFrameLocks noGrp="1"/>
          </p:cNvGraphicFramePr>
          <p:nvPr/>
        </p:nvGraphicFramePr>
        <p:xfrm>
          <a:off x="754251" y="1655713"/>
          <a:ext cx="715803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val="2975595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spc="-2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pc="-20" dirty="0"/>
                        <a:t>K-basierte Regime</a:t>
                      </a:r>
                      <a:endParaRPr lang="de-DE" sz="1000" spc="-20" baseline="30000" dirty="0"/>
                    </a:p>
                    <a:p>
                      <a:pPr algn="ctr"/>
                      <a:r>
                        <a:rPr lang="de-DE" sz="1000" b="0" spc="-20" dirty="0"/>
                        <a:t>(n = 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Nicht K-basierte Regime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 = 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r>
                        <a:rPr lang="de-DE" sz="1000" b="1" baseline="0" dirty="0"/>
                        <a:t>Mediane Dauer der Index-Therapielinie, Monate [Spanne]</a:t>
                      </a:r>
                      <a:endParaRPr lang="de-DE" sz="1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8 [1–44]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9 [1–43]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Therapiefortsetzung nach SZT in 2L/3L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err="1"/>
                        <a:t>Lenalidomid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52 %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88 %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56 %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84 %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ORR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Nach Re-Induktion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Nach 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84 %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99 %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86 %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483058"/>
                  </a:ext>
                </a:extLst>
              </a:tr>
              <a:tr h="16836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err="1"/>
                        <a:t>mPFS</a:t>
                      </a:r>
                      <a:r>
                        <a:rPr lang="de-DE" sz="1000" b="1" dirty="0"/>
                        <a:t>, Monate (95 % 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29 (24–31)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29 (26–36)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2963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F20FAF-DAA3-639A-CB10-DEBDC14FBE73}"/>
              </a:ext>
            </a:extLst>
          </p:cNvPr>
          <p:cNvSpPr txBox="1">
            <a:spLocks/>
          </p:cNvSpPr>
          <p:nvPr/>
        </p:nvSpPr>
        <p:spPr>
          <a:xfrm>
            <a:off x="0" y="3828627"/>
            <a:ext cx="9143999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In dieser ausgewählten Patientenpopulation mit RRMM konnte der Nutzen einer Re-Induktionstherapie mit anschließender Salvage-SZT gezeigt werden. In der klinischen Praxis führte die Re-Induktionstherapie als Zweit-/Drittlinientherapie zu tiefem Ansprechen, langem PFS und verlängerte die Zeit bis zur nächsten Therapie.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C2BA682C-0397-6DF8-1381-9D0E600E0497}"/>
              </a:ext>
            </a:extLst>
          </p:cNvPr>
          <p:cNvSpPr txBox="1"/>
          <p:nvPr/>
        </p:nvSpPr>
        <p:spPr>
          <a:xfrm>
            <a:off x="670431" y="1148278"/>
            <a:ext cx="7158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7CC2"/>
              </a:buClr>
              <a:defRPr/>
            </a:pPr>
            <a:r>
              <a:rPr lang="de-DE" sz="1400" b="1" dirty="0">
                <a:latin typeface="Arial" charset="0"/>
              </a:rPr>
              <a:t>Vergleich der </a:t>
            </a:r>
            <a:r>
              <a:rPr lang="de-DE" sz="1400" b="1" dirty="0" err="1">
                <a:latin typeface="Arial" charset="0"/>
              </a:rPr>
              <a:t>Carfilzomib</a:t>
            </a:r>
            <a:r>
              <a:rPr lang="de-DE" sz="1400" b="1" dirty="0">
                <a:latin typeface="Arial" charset="0"/>
              </a:rPr>
              <a:t>-(K-)basierten vs. der Nicht K-basierten Therapieregime zur Re-Induktion in 2L/3L: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Lucida Sans Unicod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92917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98" y="825611"/>
            <a:ext cx="8424151" cy="470299"/>
          </a:xfrm>
        </p:spPr>
        <p:txBody>
          <a:bodyPr/>
          <a:lstStyle/>
          <a:p>
            <a:r>
              <a:rPr lang="de-DE" sz="1400" dirty="0"/>
              <a:t>Studiendesign*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1196" y="2592349"/>
            <a:ext cx="852077" cy="5527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>
                <a:solidFill>
                  <a:prstClr val="black"/>
                </a:solidFill>
                <a:cs typeface="Arial" panose="020B0604020202020204" pitchFamily="34" charset="0"/>
              </a:rPr>
              <a:t>RRMM</a:t>
            </a:r>
            <a:br>
              <a:rPr lang="en-GB" sz="1050" b="1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sz="1050" b="1">
                <a:solidFill>
                  <a:prstClr val="black"/>
                </a:solidFill>
                <a:cs typeface="Arial" panose="020B0604020202020204" pitchFamily="34" charset="0"/>
              </a:rPr>
              <a:t>N = 15</a:t>
            </a:r>
          </a:p>
        </p:txBody>
      </p:sp>
      <p:cxnSp>
        <p:nvCxnSpPr>
          <p:cNvPr id="14" name="Straight Arrow Connector 13"/>
          <p:cNvCxnSpPr>
            <a:cxnSpLocks/>
            <a:stCxn id="7" idx="3"/>
          </p:cNvCxnSpPr>
          <p:nvPr/>
        </p:nvCxnSpPr>
        <p:spPr bwMode="auto">
          <a:xfrm>
            <a:off x="1053273" y="2868700"/>
            <a:ext cx="77552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0" name="Rounded Rectangle 39"/>
          <p:cNvSpPr/>
          <p:nvPr/>
        </p:nvSpPr>
        <p:spPr>
          <a:xfrm>
            <a:off x="1117921" y="1678867"/>
            <a:ext cx="684000" cy="24815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>
                <a:solidFill>
                  <a:prstClr val="black"/>
                </a:solidFill>
                <a:cs typeface="Arial" panose="020B0604020202020204" pitchFamily="34" charset="0"/>
              </a:rPr>
              <a:t>n = 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177684" y="2545126"/>
            <a:ext cx="684000" cy="24815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>
                <a:solidFill>
                  <a:prstClr val="black"/>
                </a:solidFill>
                <a:cs typeface="Arial" panose="020B0604020202020204" pitchFamily="34" charset="0"/>
              </a:rPr>
              <a:t>n =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2616" y="4061685"/>
            <a:ext cx="96937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GB" sz="825" err="1">
                <a:cs typeface="Arial" panose="020B0604020202020204" pitchFamily="34" charset="0"/>
              </a:rPr>
              <a:t>Explorativer</a:t>
            </a:r>
            <a:r>
              <a:rPr lang="en-GB" sz="825">
                <a:cs typeface="Arial" panose="020B0604020202020204" pitchFamily="34" charset="0"/>
              </a:rPr>
              <a:t> </a:t>
            </a:r>
            <a:br>
              <a:rPr lang="en-GB" sz="825">
                <a:cs typeface="Arial" panose="020B0604020202020204" pitchFamily="34" charset="0"/>
              </a:rPr>
            </a:br>
            <a:r>
              <a:rPr lang="en-GB" sz="825" err="1">
                <a:cs typeface="Arial" panose="020B0604020202020204" pitchFamily="34" charset="0"/>
              </a:rPr>
              <a:t>Studienarm</a:t>
            </a:r>
            <a:endParaRPr lang="en-GB" sz="825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686099"/>
            <a:ext cx="91440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D: Daratumumab; ECOG: Eastern Cooperative Oncology Group; </a:t>
            </a:r>
            <a:r>
              <a:rPr lang="en-US" sz="600" dirty="0" err="1"/>
              <a:t>i.v.</a:t>
            </a:r>
            <a:r>
              <a:rPr lang="en-US" sz="600" dirty="0"/>
              <a:t>: </a:t>
            </a:r>
            <a:r>
              <a:rPr lang="en-US" sz="600" dirty="0" err="1"/>
              <a:t>intravenös</a:t>
            </a:r>
            <a:r>
              <a:rPr lang="en-US" sz="600" dirty="0"/>
              <a:t>; K: Carfilzomib; MRD: </a:t>
            </a:r>
            <a:r>
              <a:rPr lang="en-US" sz="600" dirty="0" err="1"/>
              <a:t>minimale</a:t>
            </a:r>
            <a:r>
              <a:rPr lang="en-US" sz="600" dirty="0"/>
              <a:t> </a:t>
            </a:r>
            <a:r>
              <a:rPr lang="en-US" sz="600" dirty="0" err="1"/>
              <a:t>Resterkrankung</a:t>
            </a:r>
            <a:r>
              <a:rPr lang="en-US" sz="600" dirty="0"/>
              <a:t>; ORR: </a:t>
            </a:r>
            <a:r>
              <a:rPr lang="en-US" sz="600" dirty="0" err="1"/>
              <a:t>Gesamtansprechrate</a:t>
            </a:r>
            <a:r>
              <a:rPr lang="en-US" sz="600" dirty="0"/>
              <a:t>; OS: </a:t>
            </a:r>
            <a:r>
              <a:rPr lang="en-US" sz="600" dirty="0" err="1"/>
              <a:t>Gesamtüberleben</a:t>
            </a:r>
            <a:r>
              <a:rPr lang="en-US" sz="600" dirty="0"/>
              <a:t>; P: </a:t>
            </a:r>
            <a:r>
              <a:rPr lang="en-US" sz="600" dirty="0" err="1"/>
              <a:t>Pomalidomid</a:t>
            </a:r>
            <a:r>
              <a:rPr lang="en-US" sz="600" dirty="0"/>
              <a:t>; PFS: </a:t>
            </a:r>
            <a:r>
              <a:rPr lang="en-US" sz="600" dirty="0" err="1"/>
              <a:t>progressionsfreies</a:t>
            </a:r>
            <a:r>
              <a:rPr lang="en-US" sz="600" dirty="0"/>
              <a:t> </a:t>
            </a:r>
            <a:r>
              <a:rPr lang="en-US" sz="600" dirty="0" err="1"/>
              <a:t>Überleben</a:t>
            </a:r>
            <a:r>
              <a:rPr lang="en-US" sz="600" dirty="0"/>
              <a:t>; </a:t>
            </a:r>
            <a:r>
              <a:rPr lang="en-US" sz="600" dirty="0" err="1"/>
              <a:t>p.o.</a:t>
            </a:r>
            <a:r>
              <a:rPr lang="en-US" sz="600" dirty="0"/>
              <a:t>: peroral; </a:t>
            </a:r>
            <a:r>
              <a:rPr lang="de-DE" sz="600" dirty="0"/>
              <a:t>RRMM: rezidiviertes/refraktäres multiples Myelom; Sd: Selinexor und Dexamethason; UE: unerwünschtes Ereignis</a:t>
            </a:r>
            <a:r>
              <a:rPr lang="en-US" sz="600" dirty="0"/>
              <a:t>.; * </a:t>
            </a:r>
            <a:r>
              <a:rPr lang="de-DE" sz="600" dirty="0"/>
              <a:t>Hypothese: Kann die Zugabe von Selinexor das Ansprechen von Patienten, die auf K, P oder D refraktär sind, wieder herstellen?</a:t>
            </a:r>
          </a:p>
          <a:p>
            <a:endParaRPr lang="en-US" sz="600" dirty="0"/>
          </a:p>
          <a:p>
            <a:r>
              <a:rPr lang="en-GB" sz="600" dirty="0">
                <a:hlinkClick r:id="rId4"/>
              </a:rPr>
              <a:t>NCT04661137</a:t>
            </a:r>
            <a:r>
              <a:rPr lang="en-GB" sz="600" dirty="0"/>
              <a:t>. </a:t>
            </a:r>
            <a:r>
              <a:rPr lang="en-US" sz="600" dirty="0" err="1">
                <a:hlinkClick r:id="rId5"/>
              </a:rPr>
              <a:t>Biran</a:t>
            </a:r>
            <a:r>
              <a:rPr lang="en-US" sz="600" dirty="0">
                <a:hlinkClick r:id="rId5"/>
              </a:rPr>
              <a:t> N et al. ASCO 2023, Abstract e20042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10127" y="3228670"/>
            <a:ext cx="2740614" cy="117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de-DE" sz="1050" b="1" dirty="0">
                <a:solidFill>
                  <a:prstClr val="black"/>
                </a:solidFill>
                <a:cs typeface="Arial" panose="020B0604020202020204" pitchFamily="34" charset="0"/>
              </a:rPr>
              <a:t>Endpunkte:</a:t>
            </a:r>
          </a:p>
          <a:p>
            <a:pPr marL="237745" marR="0" lvl="0" indent="-237745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63C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Primärer Endpunkt</a:t>
            </a: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ORR</a:t>
            </a:r>
          </a:p>
          <a:p>
            <a:pPr marL="237745" marR="0" lvl="0" indent="-237745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63C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Ausgewählte sekundäre Endpunkte: </a:t>
            </a: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PFS, OS, MRD-Negativität, UE/Verträglichkeit, Zeit bis zur nächsten Therapie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468805-1ECD-EEE1-667E-D6CBF1AD8CF6}"/>
              </a:ext>
            </a:extLst>
          </p:cNvPr>
          <p:cNvSpPr txBox="1">
            <a:spLocks/>
          </p:cNvSpPr>
          <p:nvPr/>
        </p:nvSpPr>
        <p:spPr bwMode="gray">
          <a:xfrm>
            <a:off x="395998" y="372055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kern="0" dirty="0">
                <a:solidFill>
                  <a:srgbClr val="000000"/>
                </a:solidFill>
              </a:rPr>
              <a:t>Sd plus K, P oder D bei Patient:innen mit RRMM</a:t>
            </a:r>
            <a:br>
              <a:rPr lang="de-DE" kern="0" dirty="0">
                <a:solidFill>
                  <a:srgbClr val="000000"/>
                </a:solidFill>
              </a:rPr>
            </a:br>
            <a:r>
              <a:rPr lang="de-DE" sz="1600" kern="0" dirty="0">
                <a:solidFill>
                  <a:srgbClr val="000000"/>
                </a:solidFill>
              </a:rPr>
              <a:t>und Refraktärität auf aktuelle Therapie (Phase-IIb-Studie)</a:t>
            </a:r>
            <a:endParaRPr lang="de-DE" sz="1400" kern="0" dirty="0"/>
          </a:p>
        </p:txBody>
      </p:sp>
      <p:graphicFrame>
        <p:nvGraphicFramePr>
          <p:cNvPr id="15" name="Tabelle 15">
            <a:extLst>
              <a:ext uri="{FF2B5EF4-FFF2-40B4-BE49-F238E27FC236}">
                <a16:creationId xmlns:a16="http://schemas.microsoft.com/office/drawing/2014/main" id="{5547A83C-0867-E50D-5C3E-23020A0BBD1D}"/>
              </a:ext>
            </a:extLst>
          </p:cNvPr>
          <p:cNvGraphicFramePr>
            <a:graphicFrameLocks noGrp="1"/>
          </p:cNvGraphicFramePr>
          <p:nvPr/>
        </p:nvGraphicFramePr>
        <p:xfrm>
          <a:off x="1823128" y="1377092"/>
          <a:ext cx="4098759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941">
                  <a:extLst>
                    <a:ext uri="{9D8B030D-6E8A-4147-A177-3AD203B41FA5}">
                      <a16:colId xmlns:a16="http://schemas.microsoft.com/office/drawing/2014/main" val="1423287263"/>
                    </a:ext>
                  </a:extLst>
                </a:gridCol>
                <a:gridCol w="1473800">
                  <a:extLst>
                    <a:ext uri="{9D8B030D-6E8A-4147-A177-3AD203B41FA5}">
                      <a16:colId xmlns:a16="http://schemas.microsoft.com/office/drawing/2014/main" val="238765767"/>
                    </a:ext>
                  </a:extLst>
                </a:gridCol>
                <a:gridCol w="1616018">
                  <a:extLst>
                    <a:ext uri="{9D8B030D-6E8A-4147-A177-3AD203B41FA5}">
                      <a16:colId xmlns:a16="http://schemas.microsoft.com/office/drawing/2014/main" val="3709026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900" err="1"/>
                        <a:t>Selinexor</a:t>
                      </a:r>
                      <a:endParaRPr lang="de-D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err="1"/>
                        <a:t>Carfilzomib</a:t>
                      </a:r>
                      <a:endParaRPr lang="de-D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Dexamethason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26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80 mg </a:t>
                      </a:r>
                      <a:r>
                        <a:rPr lang="de-DE" sz="900" err="1"/>
                        <a:t>p.o</a:t>
                      </a:r>
                      <a:r>
                        <a:rPr lang="de-DE" sz="900"/>
                        <a:t>.</a:t>
                      </a:r>
                      <a:br>
                        <a:rPr lang="de-DE" sz="900"/>
                      </a:br>
                      <a:r>
                        <a:rPr lang="de-DE" sz="900"/>
                        <a:t>Tag 1, 8 und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/>
                        <a:t>56 mg/m2 i.v.</a:t>
                      </a:r>
                    </a:p>
                    <a:p>
                      <a:pPr algn="ctr"/>
                      <a:r>
                        <a:rPr lang="da-DK" sz="900"/>
                        <a:t>Tag 1, 8 und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40 mg Patienten &lt; 75 Jahre</a:t>
                      </a:r>
                      <a:br>
                        <a:rPr lang="de-DE" sz="900"/>
                      </a:br>
                      <a:r>
                        <a:rPr lang="de-DE" sz="900"/>
                        <a:t>20 mg Patienten ≥ 75 Jahre</a:t>
                      </a:r>
                    </a:p>
                    <a:p>
                      <a:pPr algn="ctr"/>
                      <a:r>
                        <a:rPr lang="de-DE" sz="900"/>
                        <a:t>Tag 1, 8, 15 und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365126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858B42B8-6D75-6E7C-E55D-FA0A26BA5D02}"/>
              </a:ext>
            </a:extLst>
          </p:cNvPr>
          <p:cNvGraphicFramePr>
            <a:graphicFrameLocks noGrp="1"/>
          </p:cNvGraphicFramePr>
          <p:nvPr/>
        </p:nvGraphicFramePr>
        <p:xfrm>
          <a:off x="1832897" y="2370493"/>
          <a:ext cx="4098759" cy="87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8941">
                  <a:extLst>
                    <a:ext uri="{9D8B030D-6E8A-4147-A177-3AD203B41FA5}">
                      <a16:colId xmlns:a16="http://schemas.microsoft.com/office/drawing/2014/main" val="1423287263"/>
                    </a:ext>
                  </a:extLst>
                </a:gridCol>
                <a:gridCol w="1483309">
                  <a:extLst>
                    <a:ext uri="{9D8B030D-6E8A-4147-A177-3AD203B41FA5}">
                      <a16:colId xmlns:a16="http://schemas.microsoft.com/office/drawing/2014/main" val="238765767"/>
                    </a:ext>
                  </a:extLst>
                </a:gridCol>
                <a:gridCol w="1606509">
                  <a:extLst>
                    <a:ext uri="{9D8B030D-6E8A-4147-A177-3AD203B41FA5}">
                      <a16:colId xmlns:a16="http://schemas.microsoft.com/office/drawing/2014/main" val="3709026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900" err="1"/>
                        <a:t>Selinexor</a:t>
                      </a:r>
                      <a:endParaRPr lang="de-D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err="1"/>
                        <a:t>Pomalidomid</a:t>
                      </a:r>
                      <a:endParaRPr lang="de-D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Dexamethason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26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60 mg </a:t>
                      </a:r>
                      <a:r>
                        <a:rPr lang="de-DE" sz="900" err="1"/>
                        <a:t>p.o</a:t>
                      </a:r>
                      <a:r>
                        <a:rPr lang="de-DE" sz="900"/>
                        <a:t>.</a:t>
                      </a:r>
                      <a:br>
                        <a:rPr lang="de-DE" sz="900"/>
                      </a:br>
                      <a:r>
                        <a:rPr lang="de-DE" sz="900"/>
                        <a:t>Tag 1, 8 und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4 mg </a:t>
                      </a:r>
                      <a:r>
                        <a:rPr lang="de-DE" sz="900" err="1"/>
                        <a:t>p.o</a:t>
                      </a:r>
                      <a:r>
                        <a:rPr lang="de-DE" sz="900"/>
                        <a:t>. täglich </a:t>
                      </a:r>
                      <a:br>
                        <a:rPr lang="de-DE" sz="900"/>
                      </a:br>
                      <a:r>
                        <a:rPr lang="de-DE" sz="900"/>
                        <a:t>für 21 Tage</a:t>
                      </a:r>
                      <a:endParaRPr lang="da-DK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40 mg Patienten &lt; 75 Jahre</a:t>
                      </a:r>
                      <a:br>
                        <a:rPr lang="de-DE" sz="900"/>
                      </a:br>
                      <a:r>
                        <a:rPr lang="de-DE" sz="900"/>
                        <a:t>20 mg Patienten ≥ 75 Jahre</a:t>
                      </a:r>
                    </a:p>
                    <a:p>
                      <a:pPr algn="ctr"/>
                      <a:r>
                        <a:rPr lang="de-DE" sz="900"/>
                        <a:t>Tag 1, 8, 15 und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365126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A720A6E-57CA-9EC8-460F-FE661F93FCFF}"/>
              </a:ext>
            </a:extLst>
          </p:cNvPr>
          <p:cNvGraphicFramePr>
            <a:graphicFrameLocks noGrp="1"/>
          </p:cNvGraphicFramePr>
          <p:nvPr/>
        </p:nvGraphicFramePr>
        <p:xfrm>
          <a:off x="1832897" y="3365949"/>
          <a:ext cx="4098759" cy="1285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8941">
                  <a:extLst>
                    <a:ext uri="{9D8B030D-6E8A-4147-A177-3AD203B41FA5}">
                      <a16:colId xmlns:a16="http://schemas.microsoft.com/office/drawing/2014/main" val="1423287263"/>
                    </a:ext>
                  </a:extLst>
                </a:gridCol>
                <a:gridCol w="1456014">
                  <a:extLst>
                    <a:ext uri="{9D8B030D-6E8A-4147-A177-3AD203B41FA5}">
                      <a16:colId xmlns:a16="http://schemas.microsoft.com/office/drawing/2014/main" val="238765767"/>
                    </a:ext>
                  </a:extLst>
                </a:gridCol>
                <a:gridCol w="1633804">
                  <a:extLst>
                    <a:ext uri="{9D8B030D-6E8A-4147-A177-3AD203B41FA5}">
                      <a16:colId xmlns:a16="http://schemas.microsoft.com/office/drawing/2014/main" val="3709026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900" err="1"/>
                        <a:t>Selinexor</a:t>
                      </a:r>
                      <a:endParaRPr lang="de-D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err="1"/>
                        <a:t>Daratumumab</a:t>
                      </a:r>
                      <a:endParaRPr lang="de-DE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Dexamethason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26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900"/>
                        <a:t>100 mg </a:t>
                      </a:r>
                      <a:r>
                        <a:rPr lang="de-DE" sz="900" err="1"/>
                        <a:t>p.o</a:t>
                      </a:r>
                      <a:r>
                        <a:rPr lang="de-DE" sz="900"/>
                        <a:t>.</a:t>
                      </a:r>
                      <a:br>
                        <a:rPr lang="de-DE" sz="900"/>
                      </a:br>
                      <a:r>
                        <a:rPr lang="de-DE" sz="900"/>
                        <a:t>Tag 1, 8, 15 und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16 mg/kg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</a:rPr>
                        <a:t>i.v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 / 1.800 mg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</a:rPr>
                        <a:t>s.c.</a:t>
                      </a:r>
                      <a:br>
                        <a:rPr lang="en-GB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900" dirty="0" err="1">
                          <a:solidFill>
                            <a:schemeClr val="tx1"/>
                          </a:solidFill>
                        </a:rPr>
                        <a:t>Zyklus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 1–2: Tag 1, 8, 15 und 22;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</a:rPr>
                        <a:t>Zyklus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 3–6: Tag 1 und 15; ab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</a:rPr>
                        <a:t>Zyklus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 7: Tag 1</a:t>
                      </a:r>
                      <a:endParaRPr lang="en-GB" sz="9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40 mg Patienten &lt; 75 Jahre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20 mg Patienten ≥ 75 Jahre</a:t>
                      </a:r>
                    </a:p>
                    <a:p>
                      <a:pPr algn="ctr"/>
                      <a:r>
                        <a:rPr lang="de-DE" sz="900" dirty="0"/>
                        <a:t>Tag 1, 8, 15 und 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365126"/>
                  </a:ext>
                </a:extLst>
              </a:tr>
            </a:tbl>
          </a:graphicData>
        </a:graphic>
      </p:graphicFrame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E28B8FB-B4B8-122B-325F-D59646DF29B2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0929" y="1977748"/>
            <a:ext cx="3300" cy="8909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D6ABD238-B1C4-6CF4-2196-3A0B8447516B}"/>
              </a:ext>
            </a:extLst>
          </p:cNvPr>
          <p:cNvCxnSpPr>
            <a:cxnSpLocks/>
            <a:endCxn id="3" idx="1"/>
          </p:cNvCxnSpPr>
          <p:nvPr/>
        </p:nvCxnSpPr>
        <p:spPr bwMode="auto">
          <a:xfrm>
            <a:off x="1267280" y="4008569"/>
            <a:ext cx="56561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Arrow Connector 13">
            <a:extLst>
              <a:ext uri="{FF2B5EF4-FFF2-40B4-BE49-F238E27FC236}">
                <a16:creationId xmlns:a16="http://schemas.microsoft.com/office/drawing/2014/main" id="{BF9E95D9-DC7A-E2DE-4AE3-95FC15AD0A11}"/>
              </a:ext>
            </a:extLst>
          </p:cNvPr>
          <p:cNvCxnSpPr>
            <a:cxnSpLocks/>
          </p:cNvCxnSpPr>
          <p:nvPr/>
        </p:nvCxnSpPr>
        <p:spPr bwMode="auto">
          <a:xfrm>
            <a:off x="1280251" y="1986508"/>
            <a:ext cx="5346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Rounded Rectangle 40">
            <a:extLst>
              <a:ext uri="{FF2B5EF4-FFF2-40B4-BE49-F238E27FC236}">
                <a16:creationId xmlns:a16="http://schemas.microsoft.com/office/drawing/2014/main" id="{EA75ACAD-EF20-500E-0DF8-4C107DB3458A}"/>
              </a:ext>
            </a:extLst>
          </p:cNvPr>
          <p:cNvSpPr/>
          <p:nvPr/>
        </p:nvSpPr>
        <p:spPr>
          <a:xfrm>
            <a:off x="1196727" y="3615371"/>
            <a:ext cx="684000" cy="248153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>
                <a:solidFill>
                  <a:prstClr val="black"/>
                </a:solidFill>
                <a:cs typeface="Arial" panose="020B0604020202020204" pitchFamily="34" charset="0"/>
              </a:rPr>
              <a:t>n = 7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B41839EE-076B-89CF-54D1-400B3A20EA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267280" y="2864824"/>
            <a:ext cx="13649" cy="1143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E05AA5E-24C8-63A1-970D-F5DB70572BAF}"/>
              </a:ext>
            </a:extLst>
          </p:cNvPr>
          <p:cNvSpPr/>
          <p:nvPr/>
        </p:nvSpPr>
        <p:spPr>
          <a:xfrm>
            <a:off x="6310127" y="1585258"/>
            <a:ext cx="2740614" cy="149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de-DE" sz="1050" b="1" dirty="0">
                <a:solidFill>
                  <a:prstClr val="black"/>
                </a:solidFill>
                <a:cs typeface="Arial" panose="020B0604020202020204" pitchFamily="34" charset="0"/>
              </a:rPr>
              <a:t>Einschlusskriterien:</a:t>
            </a:r>
          </a:p>
          <a:p>
            <a:pPr marL="237745" indent="-23774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Erwachsene Patienten mit RRMM</a:t>
            </a:r>
          </a:p>
          <a:p>
            <a:pPr marL="237745" indent="-23774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Refraktär oder Krankheitsprogression während Therapie mit K, P oder D</a:t>
            </a:r>
          </a:p>
          <a:p>
            <a:pPr marL="237745" indent="-23774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ECOG ≤ 2</a:t>
            </a:r>
          </a:p>
          <a:p>
            <a:pPr marL="237745" indent="-237745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prstClr val="black"/>
                </a:solidFill>
                <a:cs typeface="Arial" panose="020B0604020202020204" pitchFamily="34" charset="0"/>
              </a:rPr>
              <a:t>Angemessene Leber-, Nieren- und hämatopoetische Funktionen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0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Sd plus K, P oder D bei Patient:innen mit RRMM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sz="1600" kern="0" dirty="0">
                <a:solidFill>
                  <a:srgbClr val="000000"/>
                </a:solidFill>
              </a:rPr>
              <a:t>und Refraktärität auf aktuelle Therapie </a:t>
            </a:r>
            <a:r>
              <a:rPr lang="de-DE" sz="1600" dirty="0">
                <a:solidFill>
                  <a:srgbClr val="000000"/>
                </a:solidFill>
              </a:rPr>
              <a:t>(Phase-IIb-Studie)</a:t>
            </a:r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7C60F14-88FE-33F2-52D3-1F6867237E94}"/>
              </a:ext>
            </a:extLst>
          </p:cNvPr>
          <p:cNvGraphicFramePr>
            <a:graphicFrameLocks noGrp="1"/>
          </p:cNvGraphicFramePr>
          <p:nvPr/>
        </p:nvGraphicFramePr>
        <p:xfrm>
          <a:off x="689165" y="938845"/>
          <a:ext cx="368041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3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pc="-20"/>
                        <a:t>Patientencharakteristika,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pc="-20"/>
                        <a:t>Patienten </a:t>
                      </a:r>
                      <a:r>
                        <a:rPr lang="de-DE" sz="800" b="1" kern="1200" spc="-2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r>
                        <a:rPr lang="de-DE" sz="800" b="1" baseline="0"/>
                        <a:t>Alter in Jahren, 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64 [60–83]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/>
                        <a:t>Männlich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9 (60)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63982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/>
                        <a:t>Ethnizität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/>
                        <a:t>Asiatisch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/>
                        <a:t>Afroamerikanisch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/>
                        <a:t>Kaukasisch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/>
                        <a:t>Andere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3 (20)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2 (13)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8 (54)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2 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86136"/>
                  </a:ext>
                </a:extLst>
              </a:tr>
              <a:tr h="63982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/>
                        <a:t>ISS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/>
                        <a:t>Stage 1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/>
                        <a:t>Stage 2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/>
                        <a:t>Stage 3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/>
                        <a:t>Unbekannt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4 (27)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6 (40)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4 (27)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1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6313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/>
                        <a:t>Hochrisiko-Zytogenetik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11 (73)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49620"/>
                  </a:ext>
                </a:extLst>
              </a:tr>
              <a:tr h="752741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/>
                        <a:t>Vortherapien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err="1"/>
                        <a:t>Bortezomib</a:t>
                      </a:r>
                      <a:endParaRPr lang="de-DE" sz="800" b="0"/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err="1"/>
                        <a:t>Carfilzomib</a:t>
                      </a:r>
                      <a:endParaRPr lang="de-DE" sz="800" b="0"/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err="1"/>
                        <a:t>Daratumumab</a:t>
                      </a:r>
                      <a:endParaRPr lang="de-DE" sz="800" b="0"/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err="1"/>
                        <a:t>Pomalidomid</a:t>
                      </a:r>
                      <a:endParaRPr lang="de-DE" sz="800" b="0"/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err="1"/>
                        <a:t>Revlimid</a:t>
                      </a:r>
                      <a:endParaRPr lang="de-DE" sz="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9 (60)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10 (67)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12 (80)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13 (80)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15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2968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/>
                        <a:t>Zahl Vortherapien, 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3 [2–6]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91626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/>
                        <a:t>Refraktär zur letzten Therapielinie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14 (93)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654239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/>
                        <a:t>Dreifach refraktär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/>
                        <a:t>7 (47)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4090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/>
                        <a:t>Vierfach refraktär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5 (33)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3464"/>
                  </a:ext>
                </a:extLst>
              </a:tr>
            </a:tbl>
          </a:graphicData>
        </a:graphic>
      </p:graphicFrame>
      <p:sp>
        <p:nvSpPr>
          <p:cNvPr id="5" name="TextBox 30">
            <a:extLst>
              <a:ext uri="{FF2B5EF4-FFF2-40B4-BE49-F238E27FC236}">
                <a16:creationId xmlns:a16="http://schemas.microsoft.com/office/drawing/2014/main" id="{09220966-10B6-1D9F-1A04-3DB9C2521738}"/>
              </a:ext>
            </a:extLst>
          </p:cNvPr>
          <p:cNvSpPr txBox="1"/>
          <p:nvPr/>
        </p:nvSpPr>
        <p:spPr>
          <a:xfrm>
            <a:off x="5107265" y="4413328"/>
            <a:ext cx="345711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D: Daratumumab; ISS: </a:t>
            </a:r>
            <a:r>
              <a:rPr lang="en-US" sz="600" dirty="0" err="1"/>
              <a:t>Internationales</a:t>
            </a:r>
            <a:r>
              <a:rPr lang="en-US" sz="600" dirty="0"/>
              <a:t> Staging System; K: Carfilzomib; ORR: </a:t>
            </a:r>
            <a:r>
              <a:rPr lang="en-US" sz="600" dirty="0" err="1"/>
              <a:t>Gesamtansprechrate</a:t>
            </a:r>
            <a:r>
              <a:rPr lang="en-US" sz="600" dirty="0"/>
              <a:t>; P: </a:t>
            </a:r>
            <a:r>
              <a:rPr lang="en-US" sz="600" dirty="0" err="1"/>
              <a:t>Pomalidomid</a:t>
            </a:r>
            <a:r>
              <a:rPr lang="en-US" sz="600" dirty="0"/>
              <a:t>; </a:t>
            </a:r>
            <a:r>
              <a:rPr lang="de-DE" sz="600" dirty="0"/>
              <a:t>RRMM: rezidiviertes/refraktäres multiples Myelom; </a:t>
            </a:r>
            <a:br>
              <a:rPr lang="de-DE" sz="600" dirty="0"/>
            </a:br>
            <a:r>
              <a:rPr lang="de-DE" sz="600" dirty="0"/>
              <a:t>PR: partielle Remission; </a:t>
            </a:r>
            <a:r>
              <a:rPr lang="de-DE" sz="600" dirty="0" err="1"/>
              <a:t>Sd</a:t>
            </a:r>
            <a:r>
              <a:rPr lang="de-DE" sz="600" dirty="0"/>
              <a:t>: </a:t>
            </a:r>
            <a:r>
              <a:rPr lang="de-DE" sz="600" dirty="0" err="1"/>
              <a:t>Selinexor</a:t>
            </a:r>
            <a:r>
              <a:rPr lang="de-DE" sz="600" dirty="0"/>
              <a:t> und Dexamethason; SD: stabile Erkrankung</a:t>
            </a:r>
            <a:r>
              <a:rPr lang="en-US" sz="600" dirty="0"/>
              <a:t>.</a:t>
            </a:r>
          </a:p>
          <a:p>
            <a:r>
              <a:rPr lang="en-GB" sz="600" dirty="0">
                <a:hlinkClick r:id="rId4"/>
              </a:rPr>
              <a:t>NCT04661137</a:t>
            </a:r>
            <a:r>
              <a:rPr lang="en-GB" sz="600" dirty="0"/>
              <a:t>. </a:t>
            </a:r>
            <a:r>
              <a:rPr lang="en-US" sz="600" dirty="0" err="1">
                <a:hlinkClick r:id="rId5"/>
              </a:rPr>
              <a:t>Biran</a:t>
            </a:r>
            <a:r>
              <a:rPr lang="en-US" sz="600" dirty="0">
                <a:hlinkClick r:id="rId5"/>
              </a:rPr>
              <a:t> N et al. ASCO 2023, Abstract e20042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87C5902-8B0F-2E8F-CC11-A0F8142BB496}"/>
              </a:ext>
            </a:extLst>
          </p:cNvPr>
          <p:cNvGraphicFramePr>
            <a:graphicFrameLocks noGrp="1"/>
          </p:cNvGraphicFramePr>
          <p:nvPr/>
        </p:nvGraphicFramePr>
        <p:xfrm>
          <a:off x="5207248" y="1895475"/>
          <a:ext cx="335713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3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-20"/>
                        <a:t>Ergebnisse,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-20"/>
                        <a:t>Patienten </a:t>
                      </a:r>
                      <a:r>
                        <a:rPr lang="de-DE" sz="1000" b="1" kern="1200" spc="-2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 = 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r>
                        <a:rPr lang="de-DE" sz="1000" b="1" baseline="0"/>
                        <a:t>ORR</a:t>
                      </a:r>
                    </a:p>
                    <a:p>
                      <a:pPr lvl="1"/>
                      <a:r>
                        <a:rPr lang="de-DE" sz="1000" b="0" baseline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4 (33)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/>
                        <a:t>Clinical Benefit Rate (CBR)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11 (92)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FF7428-1BDB-E87E-8332-873A1B2A9B28}"/>
              </a:ext>
            </a:extLst>
          </p:cNvPr>
          <p:cNvSpPr txBox="1">
            <a:spLocks/>
          </p:cNvSpPr>
          <p:nvPr/>
        </p:nvSpPr>
        <p:spPr>
          <a:xfrm>
            <a:off x="5107265" y="1564516"/>
            <a:ext cx="2740614" cy="276999"/>
          </a:xfrm>
          <a:prstGeom prst="rect">
            <a:avLst/>
          </a:prstGeom>
          <a:ln>
            <a:noFill/>
          </a:ln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b="1" kern="0">
                <a:solidFill>
                  <a:prstClr val="black"/>
                </a:solidFill>
                <a:cs typeface="Arial" panose="020B0604020202020204" pitchFamily="34" charset="0"/>
              </a:rPr>
              <a:t>Ergebnisse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1EB8B9-B916-EFF5-DC00-C0CAC469BBBE}"/>
              </a:ext>
            </a:extLst>
          </p:cNvPr>
          <p:cNvSpPr txBox="1">
            <a:spLocks/>
          </p:cNvSpPr>
          <p:nvPr/>
        </p:nvSpPr>
        <p:spPr>
          <a:xfrm>
            <a:off x="5152757" y="3040012"/>
            <a:ext cx="2740614" cy="460195"/>
          </a:xfrm>
          <a:prstGeom prst="rect">
            <a:avLst/>
          </a:prstGeom>
          <a:ln>
            <a:noFill/>
          </a:ln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050" kern="0">
                <a:solidFill>
                  <a:prstClr val="black"/>
                </a:solidFill>
                <a:cs typeface="Arial" panose="020B0604020202020204" pitchFamily="34" charset="0"/>
              </a:rPr>
              <a:t>Die Ergebnisse von 3 Patienten stehen noch aus.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395678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Sd plus K, P oder D bei Patient:innen mit RRMM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sz="1600" kern="0" dirty="0">
                <a:solidFill>
                  <a:srgbClr val="000000"/>
                </a:solidFill>
              </a:rPr>
              <a:t>und Refraktärität auf aktuelle Therapie </a:t>
            </a:r>
            <a:r>
              <a:rPr lang="de-DE" sz="1600" dirty="0">
                <a:solidFill>
                  <a:srgbClr val="000000"/>
                </a:solidFill>
              </a:rPr>
              <a:t>(Phase-IIb-Studie)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09220966-10B6-1D9F-1A04-3DB9C2521738}"/>
              </a:ext>
            </a:extLst>
          </p:cNvPr>
          <p:cNvSpPr txBox="1"/>
          <p:nvPr/>
        </p:nvSpPr>
        <p:spPr>
          <a:xfrm>
            <a:off x="0" y="4593766"/>
            <a:ext cx="914400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600" dirty="0"/>
              <a:t>*</a:t>
            </a:r>
            <a:r>
              <a:rPr lang="de-DE" sz="600" dirty="0"/>
              <a:t>3 Therapieabbrüche aufgrund von therapiebedingten unerwünschten Ereignissen: Sturz, Diarrhö, RSV-Pneumonie; einer der Patienten verstarb, während er wegen Diarrhö und Schwäche hospitalisiert war.</a:t>
            </a:r>
          </a:p>
          <a:p>
            <a:r>
              <a:rPr lang="en-US" sz="600" baseline="30000" dirty="0"/>
              <a:t>†</a:t>
            </a:r>
            <a:r>
              <a:rPr lang="en-US" sz="600" dirty="0" err="1"/>
              <a:t>Literaturvergleich</a:t>
            </a:r>
            <a:r>
              <a:rPr lang="en-US" sz="600" dirty="0"/>
              <a:t> </a:t>
            </a:r>
            <a:r>
              <a:rPr lang="en-US" sz="600" dirty="0" err="1"/>
              <a:t>mit</a:t>
            </a:r>
            <a:r>
              <a:rPr lang="en-US" sz="600" dirty="0"/>
              <a:t> </a:t>
            </a:r>
            <a:r>
              <a:rPr lang="en-US" sz="600" dirty="0">
                <a:hlinkClick r:id="rId4"/>
              </a:rPr>
              <a:t>Chen C et al, Blood 2018</a:t>
            </a:r>
            <a:r>
              <a:rPr lang="en-US" sz="600" dirty="0"/>
              <a:t>. </a:t>
            </a:r>
          </a:p>
          <a:p>
            <a:r>
              <a:rPr lang="en-US" sz="600" dirty="0"/>
              <a:t>CBR: Clinical Benefit Rate; D: Daratumumab; K: Carfilzomib; ORR: </a:t>
            </a:r>
            <a:r>
              <a:rPr lang="en-US" sz="600" dirty="0" err="1"/>
              <a:t>Gesamtansprechrate</a:t>
            </a:r>
            <a:r>
              <a:rPr lang="en-US" sz="600" dirty="0"/>
              <a:t>; P: </a:t>
            </a:r>
            <a:r>
              <a:rPr lang="en-US" sz="600" dirty="0" err="1"/>
              <a:t>Pomalidomid</a:t>
            </a:r>
            <a:r>
              <a:rPr lang="en-US" sz="600" dirty="0"/>
              <a:t>; PD: </a:t>
            </a:r>
            <a:r>
              <a:rPr lang="en-US" sz="600" dirty="0" err="1"/>
              <a:t>Krankheitsprogression</a:t>
            </a:r>
            <a:r>
              <a:rPr lang="en-US" sz="600" dirty="0"/>
              <a:t>; </a:t>
            </a:r>
            <a:r>
              <a:rPr lang="de-DE" sz="600" dirty="0"/>
              <a:t>RRMM: rezidiviertes/refraktäres multiples Myelom; RSV: respiratorisches </a:t>
            </a:r>
            <a:r>
              <a:rPr lang="de-DE" sz="600" dirty="0" err="1"/>
              <a:t>Synzytial</a:t>
            </a:r>
            <a:r>
              <a:rPr lang="de-DE" sz="600" dirty="0"/>
              <a:t>-Virus; </a:t>
            </a:r>
            <a:r>
              <a:rPr lang="de-DE" sz="600" dirty="0" err="1"/>
              <a:t>Sd</a:t>
            </a:r>
            <a:r>
              <a:rPr lang="de-DE" sz="600" dirty="0"/>
              <a:t>: </a:t>
            </a:r>
            <a:r>
              <a:rPr lang="de-DE" sz="600" dirty="0" err="1"/>
              <a:t>Selinexor</a:t>
            </a:r>
            <a:r>
              <a:rPr lang="de-DE" sz="600" dirty="0"/>
              <a:t> und Dexamethason; TEAE: </a:t>
            </a:r>
            <a:r>
              <a:rPr lang="de-DE" sz="600" dirty="0" err="1"/>
              <a:t>treatment</a:t>
            </a:r>
            <a:r>
              <a:rPr lang="de-DE" sz="600" dirty="0"/>
              <a:t>-emergent adverse </a:t>
            </a:r>
            <a:r>
              <a:rPr lang="de-DE" sz="600" dirty="0" err="1"/>
              <a:t>event</a:t>
            </a:r>
            <a:r>
              <a:rPr lang="en-US" sz="600" dirty="0"/>
              <a:t>. </a:t>
            </a:r>
          </a:p>
          <a:p>
            <a:r>
              <a:rPr lang="en-GB" sz="600" dirty="0">
                <a:hlinkClick r:id="rId5"/>
              </a:rPr>
              <a:t>NCT04661137</a:t>
            </a:r>
            <a:r>
              <a:rPr lang="en-GB" sz="600" dirty="0"/>
              <a:t>. </a:t>
            </a:r>
            <a:r>
              <a:rPr lang="en-US" sz="600" dirty="0" err="1">
                <a:hlinkClick r:id="rId6"/>
              </a:rPr>
              <a:t>Biran</a:t>
            </a:r>
            <a:r>
              <a:rPr lang="en-US" sz="600" dirty="0">
                <a:hlinkClick r:id="rId6"/>
              </a:rPr>
              <a:t> N et al. ASCO 2023, Abstract e20042</a:t>
            </a:r>
            <a:r>
              <a:rPr lang="en-US" sz="600" dirty="0"/>
              <a:t>.</a:t>
            </a:r>
            <a:endParaRPr lang="de-CH" sz="600" dirty="0">
              <a:solidFill>
                <a:srgbClr val="FF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8BE737-3DB6-0E8F-83B2-399A4BED0B01}"/>
              </a:ext>
            </a:extLst>
          </p:cNvPr>
          <p:cNvSpPr txBox="1">
            <a:spLocks/>
          </p:cNvSpPr>
          <p:nvPr/>
        </p:nvSpPr>
        <p:spPr>
          <a:xfrm>
            <a:off x="395998" y="1181810"/>
            <a:ext cx="2740614" cy="276999"/>
          </a:xfrm>
          <a:prstGeom prst="rect">
            <a:avLst/>
          </a:prstGeom>
          <a:ln>
            <a:noFill/>
          </a:ln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b="1" kern="0">
                <a:solidFill>
                  <a:prstClr val="black"/>
                </a:solidFill>
                <a:cs typeface="Arial" panose="020B0604020202020204" pitchFamily="34" charset="0"/>
              </a:rPr>
              <a:t>Verträglichkeit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FB6C25-E13F-FA92-A1C8-D3AAE0531330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181810"/>
          <a:ext cx="411810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37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-20"/>
                        <a:t>Häufigste TEAE vom Grad 3–4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pc="-20"/>
                        <a:t>Patienten (n = 15)</a:t>
                      </a:r>
                      <a:endParaRPr lang="de-D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lvl="0"/>
                      <a:r>
                        <a:rPr lang="de-DE" sz="1000" b="0" baseline="0"/>
                        <a:t>Neutropenie,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274054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Hypophosphatämie,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7321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Pneumonie,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196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Hyperglykämie,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04985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Fatigue,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60475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Therapieabbrüche, n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PD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Rücknahme Einverständniserklärung</a:t>
                      </a:r>
                    </a:p>
                    <a:p>
                      <a:pPr marL="342891" marR="0" lvl="1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/>
                        <a:t>TEAE*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10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5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2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0826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A578D0-29EC-8A2C-40E3-C336AE41CC12}"/>
              </a:ext>
            </a:extLst>
          </p:cNvPr>
          <p:cNvSpPr txBox="1">
            <a:spLocks/>
          </p:cNvSpPr>
          <p:nvPr/>
        </p:nvSpPr>
        <p:spPr>
          <a:xfrm>
            <a:off x="395998" y="1587411"/>
            <a:ext cx="3848456" cy="1223176"/>
          </a:xfrm>
          <a:prstGeom prst="rect">
            <a:avLst/>
          </a:prstGeom>
          <a:ln>
            <a:noFill/>
          </a:ln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050" kern="0">
                <a:solidFill>
                  <a:prstClr val="black"/>
                </a:solidFill>
                <a:cs typeface="Arial" panose="020B0604020202020204" pitchFamily="34" charset="0"/>
              </a:rPr>
              <a:t>Insgesamt gab es 34 therapiebedingte unerwünschte Ereignisse vom Grad 3–4.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3B97F6B-4ADC-B352-FF0D-7FAB1FEB20E9}"/>
              </a:ext>
            </a:extLst>
          </p:cNvPr>
          <p:cNvGrpSpPr/>
          <p:nvPr/>
        </p:nvGrpSpPr>
        <p:grpSpPr>
          <a:xfrm>
            <a:off x="0" y="3723359"/>
            <a:ext cx="9144001" cy="772038"/>
            <a:chOff x="-1" y="3999406"/>
            <a:chExt cx="9144001" cy="772038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64E3743-ABB0-966B-03B5-480240ED4876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3999406"/>
              <a:ext cx="9144001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endParaRPr lang="de-DE" sz="1200" b="1">
                <a:solidFill>
                  <a:schemeClr val="bg1"/>
                </a:solidFill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CC6DCE33-2BA4-F4E2-D290-68E6F82CB508}"/>
                </a:ext>
              </a:extLst>
            </p:cNvPr>
            <p:cNvSpPr txBox="1">
              <a:spLocks/>
            </p:cNvSpPr>
            <p:nvPr/>
          </p:nvSpPr>
          <p:spPr>
            <a:xfrm>
              <a:off x="81886" y="3999407"/>
              <a:ext cx="8946107" cy="7720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lIns="0" tIns="0" rIns="0" bIns="0" anchor="ctr"/>
            <a:lstStyle>
              <a:lvl1pPr marL="257175" indent="-257175" algn="l" rtl="0" fontAlgn="base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8572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2001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5430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3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859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2288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25717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914650" indent="-171450" algn="l" rtl="0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 defTabSz="685800">
                <a:lnSpc>
                  <a:spcPct val="100000"/>
                </a:lnSpc>
                <a:spcBef>
                  <a:spcPts val="0"/>
                </a:spcBef>
                <a:buClr>
                  <a:schemeClr val="bg1"/>
                </a:buClr>
                <a:buNone/>
              </a:pPr>
              <a:r>
                <a:rPr lang="de-DE" sz="1200" b="1" dirty="0">
                  <a:solidFill>
                    <a:schemeClr val="bg1"/>
                  </a:solidFill>
                </a:rPr>
                <a:t>Diese vorläufigen Ergebnisse zeigen, dass Selinexor plus Carfilzomib, Pomalidomid oder Daratumumab ein bekanntes Verträglichkeitsprofil vermittelt und die Therapiesensitivität von Patient:innen mit RRMM wiederherstellen kann. Bei diesen stark </a:t>
              </a:r>
              <a:r>
                <a:rPr lang="de-DE" sz="1200" b="1">
                  <a:solidFill>
                    <a:schemeClr val="bg1"/>
                  </a:solidFill>
                </a:rPr>
                <a:t>vorbehandelten MM-Patient:innen </a:t>
              </a:r>
              <a:r>
                <a:rPr lang="de-DE" sz="1200" b="1" dirty="0">
                  <a:solidFill>
                    <a:schemeClr val="bg1"/>
                  </a:solidFill>
                </a:rPr>
                <a:t>waren ORR (33 %) und CBR (92 %) höher als bei einer Monotherapie mit Selinexor (ORR 4 % und CBR 21 %)</a:t>
              </a:r>
              <a:r>
                <a:rPr lang="de-DE" sz="1200" b="1" baseline="30000" dirty="0">
                  <a:solidFill>
                    <a:schemeClr val="bg1"/>
                  </a:solidFill>
                </a:rPr>
                <a:t>†</a:t>
              </a:r>
              <a:r>
                <a:rPr lang="de-DE" sz="12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720448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MASTER – Finale Analyse der 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 err="1">
                <a:solidFill>
                  <a:srgbClr val="000000"/>
                </a:solidFill>
              </a:rPr>
              <a:t>DKRd</a:t>
            </a:r>
            <a:r>
              <a:rPr lang="en-GB" sz="1600" dirty="0">
                <a:solidFill>
                  <a:srgbClr val="000000"/>
                </a:solidFill>
              </a:rPr>
              <a:t>, ASZT und MRD-</a:t>
            </a:r>
            <a:r>
              <a:rPr lang="en-GB" sz="1600" dirty="0" err="1">
                <a:solidFill>
                  <a:srgbClr val="000000"/>
                </a:solidFill>
              </a:rPr>
              <a:t>adaptierte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Konsolidierung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bei</a:t>
            </a:r>
            <a:r>
              <a:rPr lang="en-GB" sz="1600" dirty="0">
                <a:solidFill>
                  <a:srgbClr val="000000"/>
                </a:solidFill>
              </a:rPr>
              <a:t> NDMM-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endParaRPr lang="de-DE" sz="14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1799A96-3B92-4DA8-B518-E61F93A4051B}"/>
              </a:ext>
            </a:extLst>
          </p:cNvPr>
          <p:cNvSpPr/>
          <p:nvPr/>
        </p:nvSpPr>
        <p:spPr>
          <a:xfrm>
            <a:off x="0" y="4589958"/>
            <a:ext cx="9144000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600" dirty="0">
                <a:solidFill>
                  <a:srgbClr val="000000"/>
                </a:solidFill>
                <a:latin typeface="Arial"/>
              </a:rPr>
              <a:t>* Hochrisiko-Mutationen umfassten t(4;14), t(14;16), del(17p) und </a:t>
            </a:r>
            <a:r>
              <a:rPr lang="de-DE" sz="600" dirty="0" err="1">
                <a:solidFill>
                  <a:srgbClr val="000000"/>
                </a:solidFill>
                <a:latin typeface="Arial"/>
              </a:rPr>
              <a:t>gain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/</a:t>
            </a:r>
            <a:r>
              <a:rPr lang="de-DE" sz="600" dirty="0" err="1">
                <a:solidFill>
                  <a:srgbClr val="000000"/>
                </a:solidFill>
                <a:latin typeface="Arial"/>
              </a:rPr>
              <a:t>amp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 1q. HRCA 0: zytogenetisches Standardrisiko; HRCA 1: Hochrisiko-Patienten, HRCA 2: Ultra-Hochrisiko-Patienten; ** berechnet aus: 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The 3-year PFS was 82 % for patients with sustained MRD negativity (N = 75).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ASZT: autologe Stammzelltransplantation;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Daratumumab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HRCA: Hochrisiko zytogenetische Anomalien; Mo.: Monate; MRD: minimale Resterkrankung; MRD-SURE: MRD-Überwachung (Surveillance); 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NDMM: neu diagnostiziertes multiples Myelom; NGS: Next Generation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Sequencing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; R-ISS: </a:t>
            </a:r>
            <a:r>
              <a:rPr lang="de-DE" sz="600" dirty="0" err="1">
                <a:solidFill>
                  <a:srgbClr val="000000"/>
                </a:solidFill>
                <a:latin typeface="Arial"/>
              </a:rPr>
              <a:t>Revised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 international </a:t>
            </a:r>
            <a:r>
              <a:rPr lang="de-DE" sz="600" dirty="0" err="1">
                <a:solidFill>
                  <a:srgbClr val="000000"/>
                </a:solidFill>
                <a:latin typeface="Arial"/>
              </a:rPr>
              <a:t>Staging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 System.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Costa LJ et al, EHA 2023, Abstract S203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C80656BC-810F-CC29-5869-A798692B4EFE}"/>
              </a:ext>
            </a:extLst>
          </p:cNvPr>
          <p:cNvGraphicFramePr>
            <a:graphicFrameLocks noGrp="1"/>
          </p:cNvGraphicFramePr>
          <p:nvPr/>
        </p:nvGraphicFramePr>
        <p:xfrm>
          <a:off x="395998" y="1632742"/>
          <a:ext cx="344448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567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1000" dirty="0"/>
                        <a:t>Ausgangsmerkmale der Patienten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NDMM-Patienten</a:t>
                      </a:r>
                    </a:p>
                    <a:p>
                      <a:pPr algn="ctr"/>
                      <a:r>
                        <a:rPr lang="de-DE" sz="1000" dirty="0"/>
                        <a:t>(n = 123)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Alter </a:t>
                      </a:r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70 Jahre,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R-ISS 3, %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1695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Patienten mit Hochrisiko-Mutationen*, n</a:t>
                      </a:r>
                    </a:p>
                    <a:p>
                      <a:r>
                        <a:rPr lang="de-DE" sz="1000" b="0" dirty="0"/>
                        <a:t>   HRCA 0 </a:t>
                      </a:r>
                    </a:p>
                    <a:p>
                      <a:r>
                        <a:rPr lang="de-DE" sz="1000" b="0" dirty="0"/>
                        <a:t>   HRCA 1</a:t>
                      </a:r>
                    </a:p>
                    <a:p>
                      <a:r>
                        <a:rPr lang="de-DE" sz="1000" b="0" dirty="0"/>
                        <a:t>   HRCA ≥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  <a:p>
                      <a:pPr algn="ctr"/>
                      <a:r>
                        <a:rPr lang="de-DE" sz="1000" dirty="0"/>
                        <a:t>53/123</a:t>
                      </a:r>
                    </a:p>
                    <a:p>
                      <a:pPr algn="ctr"/>
                      <a:r>
                        <a:rPr lang="de-DE" sz="1000" dirty="0"/>
                        <a:t>46/123</a:t>
                      </a:r>
                    </a:p>
                    <a:p>
                      <a:pPr algn="ctr"/>
                      <a:r>
                        <a:rPr lang="de-DE" sz="1000" dirty="0"/>
                        <a:t>24/123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91D3AEDB-C865-EADB-EBF9-4DECFA8C3B77}"/>
              </a:ext>
            </a:extLst>
          </p:cNvPr>
          <p:cNvSpPr/>
          <p:nvPr/>
        </p:nvSpPr>
        <p:spPr bwMode="auto">
          <a:xfrm>
            <a:off x="327131" y="1196594"/>
            <a:ext cx="346441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Ausgewählte Patientencharakteristika: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F22557FB-A8CD-DAD8-F026-1174F3B2496E}"/>
              </a:ext>
            </a:extLst>
          </p:cNvPr>
          <p:cNvGraphicFramePr>
            <a:graphicFrameLocks noGrp="1"/>
          </p:cNvGraphicFramePr>
          <p:nvPr/>
        </p:nvGraphicFramePr>
        <p:xfrm>
          <a:off x="4324075" y="1632742"/>
          <a:ext cx="457200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793919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847434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78002424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endParaRPr lang="de-DE" sz="900" dirty="0"/>
                    </a:p>
                  </a:txBody>
                  <a:tcPr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Gesamt</a:t>
                      </a:r>
                    </a:p>
                    <a:p>
                      <a:pPr algn="ctr"/>
                      <a:r>
                        <a:rPr lang="de-DE" sz="900" dirty="0"/>
                        <a:t>(n = 118)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HRCA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HRCA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HRCA ≥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900" b="1" dirty="0"/>
                        <a:t>MRD-Negativität, %</a:t>
                      </a:r>
                      <a:endParaRPr lang="de-DE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900" b="1" dirty="0"/>
                        <a:t>MRD-Negativität &gt; 12 Mo., %</a:t>
                      </a:r>
                      <a:endParaRPr lang="de-DE" sz="900" b="0" dirty="0"/>
                    </a:p>
                  </a:txBody>
                  <a:tcPr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64**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1695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900" b="1" dirty="0"/>
                        <a:t>MRD &lt; 10</a:t>
                      </a:r>
                      <a:r>
                        <a:rPr lang="de-DE" sz="900" b="1" baseline="30000" dirty="0"/>
                        <a:t>-6</a:t>
                      </a:r>
                      <a:r>
                        <a:rPr lang="de-DE" sz="900" b="1" dirty="0"/>
                        <a:t>, %</a:t>
                      </a:r>
                    </a:p>
                  </a:txBody>
                  <a:tcPr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feld 26">
            <a:extLst>
              <a:ext uri="{FF2B5EF4-FFF2-40B4-BE49-F238E27FC236}">
                <a16:creationId xmlns:a16="http://schemas.microsoft.com/office/drawing/2014/main" id="{43ACB4F5-0D49-5E52-3DDF-94870651ED3D}"/>
              </a:ext>
            </a:extLst>
          </p:cNvPr>
          <p:cNvSpPr txBox="1"/>
          <p:nvPr/>
        </p:nvSpPr>
        <p:spPr>
          <a:xfrm>
            <a:off x="4324075" y="2876171"/>
            <a:ext cx="452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 118 von 123 Patienten war der NGS-MRD-Status evaluierbar.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Insgesamt erreichten 81 % dieser Patienten MRD-Negativität und 71 % MRD-SURE mit Beendigung der Therapie.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C39B111-5167-70FB-D52E-72C4829720AF}"/>
              </a:ext>
            </a:extLst>
          </p:cNvPr>
          <p:cNvSpPr/>
          <p:nvPr/>
        </p:nvSpPr>
        <p:spPr bwMode="auto">
          <a:xfrm>
            <a:off x="4218247" y="1196594"/>
            <a:ext cx="3207929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MRD-Negativität nach HRCA-Status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2F690D2-67CA-490A-8949-17C5ED315B98}"/>
              </a:ext>
            </a:extLst>
          </p:cNvPr>
          <p:cNvSpPr txBox="1">
            <a:spLocks/>
          </p:cNvSpPr>
          <p:nvPr/>
        </p:nvSpPr>
        <p:spPr>
          <a:xfrm>
            <a:off x="0" y="3906890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Das DKRd-Regime führte in allen Risikogruppen zu hohen MRD-Negativitätsraten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5734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F4CDA08-315E-6C1A-5DB4-EBC6963005C8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753246" y="1100656"/>
            <a:ext cx="3542509" cy="26013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MASTER – Finale Analyse der 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 err="1">
                <a:solidFill>
                  <a:srgbClr val="000000"/>
                </a:solidFill>
              </a:rPr>
              <a:t>DKRd</a:t>
            </a:r>
            <a:r>
              <a:rPr lang="en-GB" sz="1600" dirty="0">
                <a:solidFill>
                  <a:srgbClr val="000000"/>
                </a:solidFill>
              </a:rPr>
              <a:t>, ASZT und MRD-</a:t>
            </a:r>
            <a:r>
              <a:rPr lang="en-GB" sz="1600" dirty="0" err="1">
                <a:solidFill>
                  <a:srgbClr val="000000"/>
                </a:solidFill>
              </a:rPr>
              <a:t>adaptierte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Konsolidierung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bei</a:t>
            </a:r>
            <a:r>
              <a:rPr lang="en-GB" sz="1600" dirty="0">
                <a:solidFill>
                  <a:srgbClr val="000000"/>
                </a:solidFill>
              </a:rPr>
              <a:t> NDMM-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endParaRPr lang="de-DE" sz="14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3ACB4F5-0D49-5E52-3DDF-94870651ED3D}"/>
              </a:ext>
            </a:extLst>
          </p:cNvPr>
          <p:cNvSpPr txBox="1"/>
          <p:nvPr/>
        </p:nvSpPr>
        <p:spPr>
          <a:xfrm>
            <a:off x="4862251" y="1243797"/>
            <a:ext cx="40360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Das 3-Jahres-PFS betrug 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88,4 % für Patienten ohne HRCA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78,9 % für Patienten mit 1 HRCA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50,0 % für Patienten mit ≥ 2 HRCA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Das 3-Jahres-Gesamtüberleben (OS) betrug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94 % für Patienten ohne HRCA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92 % für Patienten mit 1 HRCA</a:t>
            </a:r>
          </a:p>
          <a:p>
            <a:pPr marL="628650" lvl="1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75 % für Patienten mit ≥ 2 HRCA</a:t>
            </a:r>
          </a:p>
          <a:p>
            <a:pPr lvl="1" defTabSz="1219170">
              <a:defRPr/>
            </a:pPr>
            <a:endParaRPr lang="de-DE" sz="1200" dirty="0">
              <a:solidFill>
                <a:srgbClr val="000000"/>
              </a:solidFill>
              <a:latin typeface="Arial"/>
            </a:endParaRP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Das 3-Jahres-PFS für Patienten mit anhaltender MRD-Negativität (&gt; 12 Monate, n = 75) betrug 82 % im Vergleich zu 55 % für Patienten ohne anhaltende MRD-Negativität.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A641263-CD85-6345-CEF9-0582DC30CEAF}"/>
              </a:ext>
            </a:extLst>
          </p:cNvPr>
          <p:cNvSpPr/>
          <p:nvPr/>
        </p:nvSpPr>
        <p:spPr bwMode="auto">
          <a:xfrm>
            <a:off x="1495131" y="1455398"/>
            <a:ext cx="2519464" cy="1698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91F41F-548A-1D8B-1F58-603B47DD839F}"/>
              </a:ext>
            </a:extLst>
          </p:cNvPr>
          <p:cNvSpPr/>
          <p:nvPr/>
        </p:nvSpPr>
        <p:spPr bwMode="auto">
          <a:xfrm>
            <a:off x="1091271" y="3080633"/>
            <a:ext cx="428649" cy="165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0C735B-967E-563B-2117-8692FBE61BD9}"/>
              </a:ext>
            </a:extLst>
          </p:cNvPr>
          <p:cNvSpPr txBox="1">
            <a:spLocks/>
          </p:cNvSpPr>
          <p:nvPr/>
        </p:nvSpPr>
        <p:spPr>
          <a:xfrm>
            <a:off x="0" y="3996467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Hohe PFS-Raten für Patienten mit Standard- und Hochrisiko-Zytogenetik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75BB49E-8057-8259-1880-CF84AEFA0B67}"/>
              </a:ext>
            </a:extLst>
          </p:cNvPr>
          <p:cNvSpPr/>
          <p:nvPr/>
        </p:nvSpPr>
        <p:spPr>
          <a:xfrm>
            <a:off x="0" y="4682291"/>
            <a:ext cx="91440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600" dirty="0">
                <a:solidFill>
                  <a:srgbClr val="000000"/>
                </a:solidFill>
                <a:latin typeface="Arial"/>
              </a:rPr>
              <a:t>* Hochrisiko-Mutationen umfassten t(4;14), t(14;16), del(17p) und </a:t>
            </a:r>
            <a:r>
              <a:rPr lang="de-DE" sz="600" dirty="0" err="1">
                <a:solidFill>
                  <a:srgbClr val="000000"/>
                </a:solidFill>
                <a:latin typeface="Arial"/>
              </a:rPr>
              <a:t>gain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/</a:t>
            </a:r>
            <a:r>
              <a:rPr lang="de-DE" sz="600" dirty="0" err="1">
                <a:solidFill>
                  <a:srgbClr val="000000"/>
                </a:solidFill>
                <a:latin typeface="Arial"/>
              </a:rPr>
              <a:t>amp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 1q. HRCA 0: zytogenetisches Standardrisiko; HRCA 1: Hochrisiko-Patienten, HRCA 2: Ultra-Hochrisiko-Patienten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ASZT: autologe Stammzelltransplantation;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Daratumumab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HRCA: Hochrisiko zytogenetische Anomalien; MRD: minimale Resterkrankung; NDMM: neu diagnostiziertes multiples Myelom; OS: Gesamtüberleben; PFS: progressionsfreies Überleben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Costa LJ et al, EHA 2023, Abstract S203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1D3AEDB-C865-EADB-EBF9-4DECFA8C3B77}"/>
              </a:ext>
            </a:extLst>
          </p:cNvPr>
          <p:cNvSpPr/>
          <p:nvPr/>
        </p:nvSpPr>
        <p:spPr bwMode="auto">
          <a:xfrm>
            <a:off x="276893" y="1044784"/>
            <a:ext cx="4085937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3-Jahres-PFS gemäß zytogenetischem Risikostatus*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6AA712-26E3-A3E6-E827-0977D87E3E42}"/>
              </a:ext>
            </a:extLst>
          </p:cNvPr>
          <p:cNvSpPr txBox="1"/>
          <p:nvPr/>
        </p:nvSpPr>
        <p:spPr>
          <a:xfrm>
            <a:off x="2114805" y="3230353"/>
            <a:ext cx="779160" cy="107722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108000" bIns="0" rtlCol="0">
            <a:spAutoFit/>
          </a:bodyPr>
          <a:lstStyle/>
          <a:p>
            <a:r>
              <a:rPr lang="de-DE" sz="700" b="1" dirty="0"/>
              <a:t>Zeit (Monate)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8A40B39-BA93-7EEC-ED8A-D064665AE0EA}"/>
              </a:ext>
            </a:extLst>
          </p:cNvPr>
          <p:cNvSpPr txBox="1"/>
          <p:nvPr/>
        </p:nvSpPr>
        <p:spPr>
          <a:xfrm rot="-5400000">
            <a:off x="276041" y="2264057"/>
            <a:ext cx="1348693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Progressionsfreies Überleben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E772CA-3440-492D-80E8-AB6AEFDDBB3A}"/>
              </a:ext>
            </a:extLst>
          </p:cNvPr>
          <p:cNvSpPr txBox="1"/>
          <p:nvPr/>
        </p:nvSpPr>
        <p:spPr>
          <a:xfrm>
            <a:off x="311771" y="3254290"/>
            <a:ext cx="778024" cy="10772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700" b="1" dirty="0"/>
              <a:t>Anzahl „at </a:t>
            </a:r>
            <a:r>
              <a:rPr lang="de-DE" sz="700" b="1" dirty="0" err="1"/>
              <a:t>risk</a:t>
            </a:r>
            <a:r>
              <a:rPr lang="de-DE" sz="700" b="1" dirty="0"/>
              <a:t>“:</a:t>
            </a:r>
          </a:p>
        </p:txBody>
      </p:sp>
      <p:graphicFrame>
        <p:nvGraphicFramePr>
          <p:cNvPr id="14" name="Tabelle 22">
            <a:extLst>
              <a:ext uri="{FF2B5EF4-FFF2-40B4-BE49-F238E27FC236}">
                <a16:creationId xmlns:a16="http://schemas.microsoft.com/office/drawing/2014/main" id="{9C95F0F8-0A28-F7C7-BED2-69D07662FEF4}"/>
              </a:ext>
            </a:extLst>
          </p:cNvPr>
          <p:cNvGraphicFramePr>
            <a:graphicFrameLocks noGrp="1"/>
          </p:cNvGraphicFramePr>
          <p:nvPr/>
        </p:nvGraphicFramePr>
        <p:xfrm>
          <a:off x="733130" y="3398165"/>
          <a:ext cx="3159810" cy="329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860">
                  <a:extLst>
                    <a:ext uri="{9D8B030D-6E8A-4147-A177-3AD203B41FA5}">
                      <a16:colId xmlns:a16="http://schemas.microsoft.com/office/drawing/2014/main" val="1633511000"/>
                    </a:ext>
                  </a:extLst>
                </a:gridCol>
                <a:gridCol w="402771">
                  <a:extLst>
                    <a:ext uri="{9D8B030D-6E8A-4147-A177-3AD203B41FA5}">
                      <a16:colId xmlns:a16="http://schemas.microsoft.com/office/drawing/2014/main" val="3005973933"/>
                    </a:ext>
                  </a:extLst>
                </a:gridCol>
                <a:gridCol w="506186">
                  <a:extLst>
                    <a:ext uri="{9D8B030D-6E8A-4147-A177-3AD203B41FA5}">
                      <a16:colId xmlns:a16="http://schemas.microsoft.com/office/drawing/2014/main" val="1042988289"/>
                    </a:ext>
                  </a:extLst>
                </a:gridCol>
                <a:gridCol w="536815">
                  <a:extLst>
                    <a:ext uri="{9D8B030D-6E8A-4147-A177-3AD203B41FA5}">
                      <a16:colId xmlns:a16="http://schemas.microsoft.com/office/drawing/2014/main" val="1167463378"/>
                    </a:ext>
                  </a:extLst>
                </a:gridCol>
                <a:gridCol w="468185">
                  <a:extLst>
                    <a:ext uri="{9D8B030D-6E8A-4147-A177-3AD203B41FA5}">
                      <a16:colId xmlns:a16="http://schemas.microsoft.com/office/drawing/2014/main" val="2032566195"/>
                    </a:ext>
                  </a:extLst>
                </a:gridCol>
                <a:gridCol w="461590">
                  <a:extLst>
                    <a:ext uri="{9D8B030D-6E8A-4147-A177-3AD203B41FA5}">
                      <a16:colId xmlns:a16="http://schemas.microsoft.com/office/drawing/2014/main" val="4014332699"/>
                    </a:ext>
                  </a:extLst>
                </a:gridCol>
                <a:gridCol w="448403">
                  <a:extLst>
                    <a:ext uri="{9D8B030D-6E8A-4147-A177-3AD203B41FA5}">
                      <a16:colId xmlns:a16="http://schemas.microsoft.com/office/drawing/2014/main" val="3239497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600" spc="-10" baseline="0"/>
                        <a:t>0 HRCA</a:t>
                      </a:r>
                      <a:endParaRPr lang="de-DE" sz="600" spc="-10" baseline="0" dirty="0"/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/>
                        <a:t>53</a:t>
                      </a:r>
                      <a:endParaRPr lang="de-DE" sz="600" spc="-10" baseline="0" dirty="0"/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/>
                        <a:t>49</a:t>
                      </a:r>
                      <a:endParaRPr lang="de-DE" sz="600" spc="-10" baseline="0" dirty="0"/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/>
                        <a:t>47</a:t>
                      </a:r>
                      <a:endParaRPr lang="de-DE" sz="600" spc="-10" baseline="0" dirty="0"/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/>
                        <a:t>40</a:t>
                      </a:r>
                      <a:endParaRPr lang="de-DE" sz="600" spc="-10" baseline="0" dirty="0"/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/>
                        <a:t>12</a:t>
                      </a:r>
                      <a:endParaRPr lang="de-DE" sz="600" spc="-10" baseline="0" dirty="0"/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/>
                        <a:t>0</a:t>
                      </a:r>
                      <a:endParaRPr lang="de-DE" sz="600" spc="-10" baseline="0" dirty="0"/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31485"/>
                  </a:ext>
                </a:extLst>
              </a:tr>
              <a:tr h="110228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-10" baseline="0" dirty="0"/>
                        <a:t>1 HRCA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46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45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40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28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7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0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85575"/>
                  </a:ext>
                </a:extLst>
              </a:tr>
              <a:tr h="110228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spc="-10" baseline="0" dirty="0"/>
                        <a:t>2+ HRCA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24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21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15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7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1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spc="-10" baseline="0" dirty="0"/>
                        <a:t>0</a:t>
                      </a:r>
                    </a:p>
                  </a:txBody>
                  <a:tcPr marL="0" marR="0" marT="18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827715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278EEAEF-5530-F52F-6BDC-1E1359886A33}"/>
              </a:ext>
            </a:extLst>
          </p:cNvPr>
          <p:cNvSpPr txBox="1"/>
          <p:nvPr/>
        </p:nvSpPr>
        <p:spPr>
          <a:xfrm>
            <a:off x="2742122" y="1647218"/>
            <a:ext cx="5252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dirty="0"/>
              <a:t>88 %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B9CA30F-EF39-61A8-4920-0769C45AD4B9}"/>
              </a:ext>
            </a:extLst>
          </p:cNvPr>
          <p:cNvSpPr txBox="1"/>
          <p:nvPr/>
        </p:nvSpPr>
        <p:spPr>
          <a:xfrm>
            <a:off x="2742122" y="1815947"/>
            <a:ext cx="5252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dirty="0"/>
              <a:t>79 %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624E539-11A9-DAB0-48C1-692DC0B0EDEF}"/>
              </a:ext>
            </a:extLst>
          </p:cNvPr>
          <p:cNvSpPr txBox="1"/>
          <p:nvPr/>
        </p:nvSpPr>
        <p:spPr>
          <a:xfrm>
            <a:off x="2742122" y="2191504"/>
            <a:ext cx="5252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dirty="0"/>
              <a:t>50 %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3FBCA7-E1F1-5BE0-D15C-D04F1E81BAD4}"/>
              </a:ext>
            </a:extLst>
          </p:cNvPr>
          <p:cNvSpPr txBox="1"/>
          <p:nvPr/>
        </p:nvSpPr>
        <p:spPr>
          <a:xfrm>
            <a:off x="3412101" y="1647218"/>
            <a:ext cx="5252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dirty="0"/>
              <a:t>0 HRCA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209DC58-BE94-B14D-0C8D-57795F2179C1}"/>
              </a:ext>
            </a:extLst>
          </p:cNvPr>
          <p:cNvSpPr txBox="1"/>
          <p:nvPr/>
        </p:nvSpPr>
        <p:spPr>
          <a:xfrm>
            <a:off x="3412101" y="1952018"/>
            <a:ext cx="5252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dirty="0"/>
              <a:t>1 HRCA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8F62C64-C6E2-2C21-38D8-853746D7A4FA}"/>
              </a:ext>
            </a:extLst>
          </p:cNvPr>
          <p:cNvSpPr txBox="1"/>
          <p:nvPr/>
        </p:nvSpPr>
        <p:spPr>
          <a:xfrm>
            <a:off x="3122230" y="2262261"/>
            <a:ext cx="5252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700" dirty="0"/>
              <a:t>2+ HRCA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29170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MASTER – Finale Analyse der Phase-II-</a:t>
            </a:r>
            <a:r>
              <a:rPr lang="en-GB" dirty="0" err="1">
                <a:solidFill>
                  <a:srgbClr val="000000"/>
                </a:solidFill>
              </a:rPr>
              <a:t>Studie</a:t>
            </a:r>
            <a:r>
              <a:rPr lang="en-GB" dirty="0">
                <a:solidFill>
                  <a:srgbClr val="000000"/>
                </a:solidFill>
              </a:rPr>
              <a:t>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600" dirty="0" err="1">
                <a:solidFill>
                  <a:srgbClr val="000000"/>
                </a:solidFill>
              </a:rPr>
              <a:t>DKRd</a:t>
            </a:r>
            <a:r>
              <a:rPr lang="en-GB" sz="1600" dirty="0">
                <a:solidFill>
                  <a:srgbClr val="000000"/>
                </a:solidFill>
              </a:rPr>
              <a:t>, ASZT und MRD-</a:t>
            </a:r>
            <a:r>
              <a:rPr lang="en-GB" sz="1600" dirty="0" err="1">
                <a:solidFill>
                  <a:srgbClr val="000000"/>
                </a:solidFill>
              </a:rPr>
              <a:t>adaptierte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Konsolidierung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bei</a:t>
            </a:r>
            <a:r>
              <a:rPr lang="en-GB" sz="1600" dirty="0">
                <a:solidFill>
                  <a:srgbClr val="000000"/>
                </a:solidFill>
              </a:rPr>
              <a:t> NDMM-</a:t>
            </a:r>
            <a:r>
              <a:rPr lang="en-GB" sz="1600" dirty="0" err="1">
                <a:solidFill>
                  <a:srgbClr val="000000"/>
                </a:solidFill>
              </a:rPr>
              <a:t>Patienten</a:t>
            </a:r>
            <a:endParaRPr lang="de-DE" sz="1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1D3AEDB-C865-EADB-EBF9-4DECFA8C3B77}"/>
              </a:ext>
            </a:extLst>
          </p:cNvPr>
          <p:cNvSpPr/>
          <p:nvPr/>
        </p:nvSpPr>
        <p:spPr bwMode="auto">
          <a:xfrm>
            <a:off x="51096" y="1136901"/>
            <a:ext cx="622005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Progressionsrisiko und Therapiestatus in der MRD-SURE-Kohorte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3ACB4F5-0D49-5E52-3DDF-94870651ED3D}"/>
              </a:ext>
            </a:extLst>
          </p:cNvPr>
          <p:cNvSpPr txBox="1"/>
          <p:nvPr/>
        </p:nvSpPr>
        <p:spPr>
          <a:xfrm>
            <a:off x="324370" y="1570445"/>
            <a:ext cx="8471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Für 84 Patienten, die MRD-SURE erreichten, betrug das mediane Follow-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nach Beendigung der Therapie bei der finalen Analyse 32,7 Monate.</a:t>
            </a:r>
          </a:p>
          <a:p>
            <a:pPr marL="171450" lvl="0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</a:rPr>
              <a:t>Für diese Patienten betrug das 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kumulative </a:t>
            </a:r>
            <a:r>
              <a:rPr lang="de-DE" sz="1200" dirty="0">
                <a:solidFill>
                  <a:srgbClr val="000000"/>
                </a:solidFill>
              </a:rPr>
              <a:t>Progressionsrisiko über 2 Jahre 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9 % für HRCA 0 und HRCA 1 sowie 47 % für HRCA ≥ 2.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23 Patienten nahmen die Therapie aufgrund einer Progression (n = 16) oder erneuter MRD (n = 7) wieder auf. Das Gesamtüberleben lag 18 Monate nach Wiederaufnahme der Therapie bei 100 %.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61 Patienten, davon 52 % mit evaluierbarer MRD und 73 % mit MRD-SURE, waren bei der finalen Analyse weiterhin MRD-negativ und erhielten keine Therapie.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0C735B-967E-563B-2117-8692FBE61BD9}"/>
              </a:ext>
            </a:extLst>
          </p:cNvPr>
          <p:cNvSpPr txBox="1">
            <a:spLocks/>
          </p:cNvSpPr>
          <p:nvPr/>
        </p:nvSpPr>
        <p:spPr>
          <a:xfrm>
            <a:off x="0" y="3553838"/>
            <a:ext cx="9144000" cy="80638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DKRd führte als Induktionsregime, gefolgt von ASZT und MRD-abhängiger Konsolidierung zu langen PFS- und OS-Zeiten </a:t>
            </a:r>
          </a:p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und bot Patient:innen mit zytogenetischem Standardrisiko (HRCA 0) oder hohem zytogenetischen Risiko (HRCA 1) die Möglichkeit einer therapiefreien Zeit bei regelmäßiger MRD-Kontrolle.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C4B6939-3284-0085-259D-56246EF464C1}"/>
              </a:ext>
            </a:extLst>
          </p:cNvPr>
          <p:cNvSpPr/>
          <p:nvPr/>
        </p:nvSpPr>
        <p:spPr>
          <a:xfrm>
            <a:off x="0" y="4682291"/>
            <a:ext cx="91440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ASZT: autologe Stammzelltransplantation;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Daratumumab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HRCA: Hochrisiko zytogenetische Anomalien; MRD: minimale Resterkrankung; MRD-SURE: MRD-Überwachung (Surveillance); 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NDMM: neu diagnostiziertes multiples Myelom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Costa LJ et al, EHA 2023, Abstract S203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61339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8" y="372055"/>
            <a:ext cx="8631995" cy="460195"/>
          </a:xfrm>
        </p:spPr>
        <p:txBody>
          <a:bodyPr/>
          <a:lstStyle/>
          <a:p>
            <a:r>
              <a:rPr lang="de-DE" dirty="0"/>
              <a:t>AGMT-MM02 (Phase-II-Studie)</a:t>
            </a:r>
            <a:br>
              <a:rPr lang="de-DE" sz="3600" dirty="0"/>
            </a:br>
            <a:r>
              <a:rPr lang="de-DE" sz="1600" dirty="0" err="1"/>
              <a:t>KRd</a:t>
            </a:r>
            <a:r>
              <a:rPr lang="de-DE" sz="1600" dirty="0"/>
              <a:t> vs. </a:t>
            </a:r>
            <a:r>
              <a:rPr lang="de-DE" sz="1600" dirty="0" err="1"/>
              <a:t>KTd</a:t>
            </a:r>
            <a:r>
              <a:rPr lang="de-DE" sz="1600" dirty="0"/>
              <a:t> bei TI-NDMM ± HR-Zytogenetik*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C093F64-8FB8-4AAE-B1D5-121F0BC478E3}"/>
              </a:ext>
            </a:extLst>
          </p:cNvPr>
          <p:cNvSpPr/>
          <p:nvPr/>
        </p:nvSpPr>
        <p:spPr bwMode="auto">
          <a:xfrm>
            <a:off x="296481" y="964246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2B0FF6D-580B-34CB-2F76-DD2F84C8E914}"/>
              </a:ext>
            </a:extLst>
          </p:cNvPr>
          <p:cNvSpPr txBox="1"/>
          <p:nvPr/>
        </p:nvSpPr>
        <p:spPr>
          <a:xfrm>
            <a:off x="316719" y="3647221"/>
            <a:ext cx="8424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/>
            <a:r>
              <a:rPr lang="de-DE" sz="1200" b="1" kern="0" dirty="0">
                <a:latin typeface="Arial"/>
              </a:rPr>
              <a:t>Primärer Endpunkt</a:t>
            </a:r>
            <a:r>
              <a:rPr lang="de-DE" sz="1200" b="1" kern="0" dirty="0">
                <a:latin typeface="Arial"/>
                <a:sym typeface="Symbol" panose="05050102010706020507" pitchFamily="18" charset="2"/>
              </a:rPr>
              <a:t>: 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Ansprechrate</a:t>
            </a:r>
          </a:p>
          <a:p>
            <a:pPr defTabSz="1219170"/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defTabSz="1219170"/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Das mediane Follow-</a:t>
            </a:r>
            <a:r>
              <a:rPr lang="de-DE" sz="1200" kern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up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betrug zum Zeitpunkt der Analyse </a:t>
            </a:r>
            <a:r>
              <a:rPr lang="de-DE" sz="1200" ker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30,2 Monate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9DD8E04-5097-E113-F46E-54A5740A2FF5}"/>
              </a:ext>
            </a:extLst>
          </p:cNvPr>
          <p:cNvGrpSpPr/>
          <p:nvPr/>
        </p:nvGrpSpPr>
        <p:grpSpPr>
          <a:xfrm>
            <a:off x="436927" y="1156633"/>
            <a:ext cx="8390354" cy="2389322"/>
            <a:chOff x="436927" y="1258993"/>
            <a:chExt cx="11614180" cy="3017142"/>
          </a:xfrm>
        </p:grpSpPr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ADDB053A-5C22-114E-5FD7-DED372D8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927" y="1790843"/>
              <a:ext cx="1679096" cy="2027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64000" tIns="64000" rIns="64000" bIns="0" anchor="ctr" anchorCtr="0">
              <a:noAutofit/>
            </a:bodyPr>
            <a:lstStyle/>
            <a:p>
              <a:pPr algn="ctr" defTabSz="1219170" eaLnBrk="0" hangingPunct="0">
                <a:spcBef>
                  <a:spcPts val="336"/>
                </a:spcBef>
                <a:buClr>
                  <a:srgbClr val="FFFFFF"/>
                </a:buClr>
              </a:pPr>
              <a:r>
                <a:rPr lang="en-US" sz="900" b="1" dirty="0">
                  <a:cs typeface="Calibri"/>
                </a:rPr>
                <a:t>n = 123 </a:t>
              </a:r>
            </a:p>
            <a:p>
              <a:pPr algn="ctr" defTabSz="1219170" eaLnBrk="0" hangingPunct="0">
                <a:spcBef>
                  <a:spcPts val="336"/>
                </a:spcBef>
                <a:buClr>
                  <a:srgbClr val="FFFFFF"/>
                </a:buClr>
              </a:pPr>
              <a:r>
                <a:rPr lang="en-US" sz="900" b="1" dirty="0">
                  <a:cs typeface="Calibri"/>
                </a:rPr>
                <a:t>(von </a:t>
              </a:r>
              <a:r>
                <a:rPr lang="en-US" sz="900" b="1" dirty="0" err="1">
                  <a:cs typeface="Calibri"/>
                </a:rPr>
                <a:t>geplanten</a:t>
              </a:r>
              <a:r>
                <a:rPr lang="en-US" sz="900" b="1" dirty="0">
                  <a:cs typeface="Calibri"/>
                </a:rPr>
                <a:t> 146)</a:t>
              </a:r>
            </a:p>
            <a:p>
              <a:pPr defTabSz="1219170" eaLnBrk="0" hangingPunct="0">
                <a:spcBef>
                  <a:spcPts val="336"/>
                </a:spcBef>
                <a:buClr>
                  <a:srgbClr val="FFFFFF"/>
                </a:buClr>
              </a:pPr>
              <a:endParaRPr lang="de-DE" sz="900" b="1" dirty="0">
                <a:solidFill>
                  <a:srgbClr val="000000"/>
                </a:solidFill>
                <a:latin typeface="Arial" charset="0"/>
              </a:endParaRPr>
            </a:p>
            <a:p>
              <a:pPr defTabSz="1219170" eaLnBrk="0" hangingPunct="0">
                <a:spcBef>
                  <a:spcPts val="336"/>
                </a:spcBef>
                <a:buClr>
                  <a:srgbClr val="FFFFFF"/>
                </a:buClr>
              </a:pPr>
              <a:r>
                <a:rPr lang="de-DE" sz="900" b="1" dirty="0">
                  <a:solidFill>
                    <a:srgbClr val="000000"/>
                  </a:solidFill>
                  <a:latin typeface="Arial" charset="0"/>
                </a:rPr>
                <a:t>Einschlusskriterien</a:t>
              </a:r>
              <a:endParaRPr lang="en-US" sz="900" dirty="0">
                <a:latin typeface="Arial"/>
                <a:cs typeface="Calibri"/>
              </a:endParaRPr>
            </a:p>
            <a:p>
              <a:pPr marL="171450" indent="-171450" defTabSz="1219170" eaLnBrk="0" hangingPunct="0">
                <a:spcBef>
                  <a:spcPts val="336"/>
                </a:spcBef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Arial"/>
                  <a:cs typeface="Calibri"/>
                </a:rPr>
                <a:t>NDMM</a:t>
              </a:r>
            </a:p>
            <a:p>
              <a:pPr marL="171450" indent="-171450" defTabSz="1219170" eaLnBrk="0" hangingPunct="0">
                <a:spcBef>
                  <a:spcPts val="336"/>
                </a:spcBef>
                <a:buFont typeface="Arial" panose="020B0604020202020204" pitchFamily="34" charset="0"/>
                <a:buChar char="•"/>
              </a:pPr>
              <a:r>
                <a:rPr lang="en-US" sz="900" dirty="0" err="1">
                  <a:latin typeface="Arial"/>
                  <a:cs typeface="Calibri"/>
                </a:rPr>
                <a:t>ungeeignet</a:t>
              </a:r>
              <a:r>
                <a:rPr lang="en-US" sz="900" dirty="0">
                  <a:latin typeface="Arial"/>
                  <a:cs typeface="Calibri"/>
                </a:rPr>
                <a:t> </a:t>
              </a:r>
              <a:r>
                <a:rPr lang="en-US" sz="900" dirty="0" err="1">
                  <a:latin typeface="Arial"/>
                  <a:cs typeface="Calibri"/>
                </a:rPr>
                <a:t>für</a:t>
              </a:r>
              <a:r>
                <a:rPr lang="en-US" sz="900" dirty="0">
                  <a:latin typeface="Arial"/>
                  <a:cs typeface="Calibri"/>
                </a:rPr>
                <a:t> ASZT</a:t>
              </a:r>
            </a:p>
            <a:p>
              <a:pPr marL="171450" indent="-171450" defTabSz="1219170" eaLnBrk="0" hangingPunct="0">
                <a:spcBef>
                  <a:spcPts val="336"/>
                </a:spcBef>
                <a:buFont typeface="Arial" panose="020B0604020202020204" pitchFamily="34" charset="0"/>
                <a:buChar char="•"/>
              </a:pPr>
              <a:r>
                <a:rPr lang="en-US" sz="900" dirty="0" err="1">
                  <a:latin typeface="Arial"/>
                  <a:cs typeface="Calibri"/>
                </a:rPr>
                <a:t>Hochrisiko</a:t>
              </a:r>
              <a:r>
                <a:rPr lang="en-US" sz="900" dirty="0">
                  <a:latin typeface="Arial"/>
                  <a:cs typeface="Calibri"/>
                </a:rPr>
                <a:t>-    </a:t>
              </a:r>
              <a:r>
                <a:rPr lang="en-US" sz="900" dirty="0" err="1">
                  <a:latin typeface="Arial"/>
                  <a:cs typeface="Calibri"/>
                </a:rPr>
                <a:t>Zytogenetik</a:t>
              </a:r>
              <a:r>
                <a:rPr lang="en-US" sz="900" dirty="0">
                  <a:latin typeface="Arial"/>
                  <a:cs typeface="Calibri"/>
                </a:rPr>
                <a:t>*</a:t>
              </a:r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DE13F52C-7D2F-396B-23BB-255153F2A770}"/>
                </a:ext>
              </a:extLst>
            </p:cNvPr>
            <p:cNvGrpSpPr/>
            <p:nvPr/>
          </p:nvGrpSpPr>
          <p:grpSpPr>
            <a:xfrm>
              <a:off x="2104007" y="2499883"/>
              <a:ext cx="836656" cy="736573"/>
              <a:chOff x="1998377" y="2144818"/>
              <a:chExt cx="504057" cy="451833"/>
            </a:xfrm>
          </p:grpSpPr>
          <p:sp>
            <p:nvSpPr>
              <p:cNvPr id="57" name="Oval 50">
                <a:extLst>
                  <a:ext uri="{FF2B5EF4-FFF2-40B4-BE49-F238E27FC236}">
                    <a16:creationId xmlns:a16="http://schemas.microsoft.com/office/drawing/2014/main" id="{672E0C77-BE2D-CF02-EBBE-6DF7F22CB156}"/>
                  </a:ext>
                </a:extLst>
              </p:cNvPr>
              <p:cNvSpPr/>
              <p:nvPr/>
            </p:nvSpPr>
            <p:spPr bwMode="auto">
              <a:xfrm>
                <a:off x="2062152" y="2144818"/>
                <a:ext cx="383747" cy="36251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62560" tIns="81280" rIns="162560" bIns="8128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4267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id="{C8A27DD0-C01C-B401-3118-E9CBB6D486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8377" y="2298067"/>
                <a:ext cx="504057" cy="298584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ffectLst/>
              <a:sp3d>
                <a:bevelT w="190500" h="38100"/>
              </a:sp3d>
            </p:spPr>
            <p:txBody>
              <a:bodyPr wrap="none" anchor="ctr"/>
              <a:lstStyle/>
              <a:p>
                <a:pPr algn="ctr" defTabSz="1625519">
                  <a:lnSpc>
                    <a:spcPts val="2133"/>
                  </a:lnSpc>
                  <a:spcAft>
                    <a:spcPts val="533"/>
                  </a:spcAft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Arial"/>
                  </a:rPr>
                  <a:t>R1</a:t>
                </a:r>
              </a:p>
              <a:p>
                <a:pPr algn="ctr" defTabSz="1625519">
                  <a:lnSpc>
                    <a:spcPts val="2133"/>
                  </a:lnSpc>
                  <a:spcAft>
                    <a:spcPts val="533"/>
                  </a:spcAft>
                  <a:defRPr/>
                </a:pPr>
                <a:endParaRPr lang="en-US" sz="1200" b="1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8" name="Group 22">
              <a:extLst>
                <a:ext uri="{FF2B5EF4-FFF2-40B4-BE49-F238E27FC236}">
                  <a16:creationId xmlns:a16="http://schemas.microsoft.com/office/drawing/2014/main" id="{324EA722-565B-8F56-6C25-4DC46D57E885}"/>
                </a:ext>
              </a:extLst>
            </p:cNvPr>
            <p:cNvGrpSpPr/>
            <p:nvPr/>
          </p:nvGrpSpPr>
          <p:grpSpPr>
            <a:xfrm>
              <a:off x="3260094" y="1611347"/>
              <a:ext cx="5352555" cy="1682447"/>
              <a:chOff x="2275890" y="1759083"/>
              <a:chExt cx="1348895" cy="781420"/>
            </a:xfrm>
          </p:grpSpPr>
          <p:sp>
            <p:nvSpPr>
              <p:cNvPr id="55" name="Rounded Rectangle 32">
                <a:extLst>
                  <a:ext uri="{FF2B5EF4-FFF2-40B4-BE49-F238E27FC236}">
                    <a16:creationId xmlns:a16="http://schemas.microsoft.com/office/drawing/2014/main" id="{6C9092DC-261C-5831-0558-E9C37D61B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890" y="1874475"/>
                <a:ext cx="1348773" cy="6660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102412" tIns="51207" rIns="102412" bIns="51207" anchor="ctr"/>
              <a:lstStyle/>
              <a:p>
                <a:pPr marL="316073" indent="-316073" defTabSz="1219170">
                  <a:tabLst>
                    <a:tab pos="316073" algn="l"/>
                  </a:tabLst>
                  <a:defRPr/>
                </a:pPr>
                <a:r>
                  <a:rPr lang="en-GB" sz="11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K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	Zyklus 1: 20 mg/m² Tag 1+2, 27 mg/m² d 8,9,15,16;</a:t>
                </a:r>
              </a:p>
              <a:p>
                <a:pPr marL="316073" indent="-316073" defTabSz="1219170">
                  <a:tabLst>
                    <a:tab pos="316073" algn="l"/>
                  </a:tabLst>
                  <a:defRPr/>
                </a:pP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	Zyklus 2: 27 mg/m²  Tag 1,2,8,9,15,16; </a:t>
                </a:r>
              </a:p>
              <a:p>
                <a:pPr marL="316073" indent="-316073" defTabSz="1219170">
                  <a:tabLst>
                    <a:tab pos="316073" algn="l"/>
                  </a:tabLst>
                  <a:defRPr/>
                </a:pP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	Zyklus 3-9: 56 mg/m² Tag 1,8,15</a:t>
                </a:r>
              </a:p>
              <a:p>
                <a:pPr marL="316073" indent="-316073" defTabSz="1625519">
                  <a:tabLst>
                    <a:tab pos="316073" algn="l"/>
                  </a:tabLst>
                  <a:defRPr/>
                </a:pPr>
                <a:r>
                  <a:rPr lang="en-GB" sz="11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R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	25 mg Tag 1-21</a:t>
                </a:r>
                <a:r>
                  <a:rPr lang="en-GB" sz="1100" baseline="300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‡</a:t>
                </a:r>
              </a:p>
              <a:p>
                <a:pPr marL="316073" indent="-316073" defTabSz="1625519">
                  <a:tabLst>
                    <a:tab pos="316073" algn="l"/>
                  </a:tabLst>
                  <a:defRPr/>
                </a:pPr>
                <a:r>
                  <a:rPr lang="en-GB" sz="11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d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	40 mg </a:t>
                </a:r>
                <a:r>
                  <a:rPr lang="en-GB" sz="1100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qw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(20 mg </a:t>
                </a:r>
                <a:r>
                  <a:rPr lang="en-GB" sz="1100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bei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  <a:sym typeface="Symbol" panose="05050102010706020507" pitchFamily="18" charset="2"/>
                  </a:rPr>
                  <a:t>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75-jährigen Pat.)	</a:t>
                </a:r>
              </a:p>
            </p:txBody>
          </p:sp>
          <p:sp>
            <p:nvSpPr>
              <p:cNvPr id="56" name="Rounded Rectangle 32">
                <a:extLst>
                  <a:ext uri="{FF2B5EF4-FFF2-40B4-BE49-F238E27FC236}">
                    <a16:creationId xmlns:a16="http://schemas.microsoft.com/office/drawing/2014/main" id="{D18F7323-16BE-A312-F756-A3B05FA4D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012" y="1759083"/>
                <a:ext cx="1348773" cy="14650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102412" tIns="51207" rIns="102412" bIns="51207" anchor="ctr"/>
              <a:lstStyle/>
              <a:p>
                <a:pPr algn="ctr" defTabSz="1219170">
                  <a:defRPr/>
                </a:pPr>
                <a:r>
                  <a:rPr lang="en-GB" sz="1200" b="1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KRd</a:t>
                </a:r>
                <a:r>
                  <a:rPr lang="en-GB" sz="12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</a:t>
                </a:r>
                <a:r>
                  <a:rPr lang="en-GB" sz="12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(9 Zyklen q4w)</a:t>
                </a:r>
                <a:endParaRPr lang="en-GB" sz="1200" baseline="300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2">
              <a:extLst>
                <a:ext uri="{FF2B5EF4-FFF2-40B4-BE49-F238E27FC236}">
                  <a16:creationId xmlns:a16="http://schemas.microsoft.com/office/drawing/2014/main" id="{44E0D9BB-212D-3DFA-C038-F49D6D20E5E1}"/>
                </a:ext>
              </a:extLst>
            </p:cNvPr>
            <p:cNvGrpSpPr/>
            <p:nvPr/>
          </p:nvGrpSpPr>
          <p:grpSpPr>
            <a:xfrm>
              <a:off x="3260579" y="3346707"/>
              <a:ext cx="5352885" cy="929428"/>
              <a:chOff x="2282126" y="1695855"/>
              <a:chExt cx="1348773" cy="717923"/>
            </a:xfrm>
          </p:grpSpPr>
          <p:sp>
            <p:nvSpPr>
              <p:cNvPr id="53" name="Rounded Rectangle 32">
                <a:extLst>
                  <a:ext uri="{FF2B5EF4-FFF2-40B4-BE49-F238E27FC236}">
                    <a16:creationId xmlns:a16="http://schemas.microsoft.com/office/drawing/2014/main" id="{7C24F3E1-2846-EE61-AAA4-6B11EDC6E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126" y="1695855"/>
                <a:ext cx="1348773" cy="27067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102412" tIns="51207" rIns="102412" bIns="51207" anchor="ctr"/>
              <a:lstStyle/>
              <a:p>
                <a:pPr algn="ctr" defTabSz="1219170">
                  <a:defRPr/>
                </a:pPr>
                <a:r>
                  <a:rPr lang="en-GB" sz="1200" b="1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KTd</a:t>
                </a:r>
                <a:r>
                  <a:rPr lang="en-GB" sz="12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</a:t>
                </a:r>
                <a:r>
                  <a:rPr lang="en-GB" sz="12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(9 Zyklen q4w)</a:t>
                </a:r>
                <a:endParaRPr lang="en-GB" sz="1200" baseline="300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54" name="Rounded Rectangle 32">
                <a:extLst>
                  <a:ext uri="{FF2B5EF4-FFF2-40B4-BE49-F238E27FC236}">
                    <a16:creationId xmlns:a16="http://schemas.microsoft.com/office/drawing/2014/main" id="{4EB19410-A12D-F544-F8A2-FBFA117F3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126" y="1967294"/>
                <a:ext cx="1348773" cy="4464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102412" tIns="51207" rIns="102412" bIns="51207" anchor="t"/>
              <a:lstStyle/>
              <a:p>
                <a:pPr marL="316073" indent="-316073" defTabSz="1219170">
                  <a:tabLst>
                    <a:tab pos="316073" algn="l"/>
                  </a:tabLst>
                  <a:defRPr/>
                </a:pPr>
                <a:r>
                  <a:rPr lang="en-GB" sz="11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K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und </a:t>
                </a:r>
                <a:r>
                  <a:rPr lang="en-GB" sz="11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d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: </a:t>
                </a:r>
                <a:r>
                  <a:rPr lang="en-GB" sz="1100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wie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in </a:t>
                </a:r>
                <a:r>
                  <a:rPr lang="en-GB" sz="1100" b="1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KRd</a:t>
                </a:r>
                <a:endParaRPr lang="en-GB" sz="1100" b="1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  <a:p>
                <a:pPr marL="316073" indent="-316073" defTabSz="1219170">
                  <a:tabLst>
                    <a:tab pos="316073" algn="l"/>
                  </a:tabLst>
                  <a:defRPr/>
                </a:pPr>
                <a:r>
                  <a:rPr lang="en-GB" sz="11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T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	100 mg </a:t>
                </a:r>
                <a:r>
                  <a:rPr lang="en-GB" sz="1100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qd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Tag 1-28 (50 mg </a:t>
                </a:r>
                <a:r>
                  <a:rPr lang="en-GB" sz="1100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bei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  <a:sym typeface="Symbol" panose="05050102010706020507" pitchFamily="18" charset="2"/>
                  </a:rPr>
                  <a:t></a:t>
                </a:r>
                <a:r>
                  <a:rPr lang="en-GB" sz="11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75-jährigen Pat.)</a:t>
                </a:r>
              </a:p>
            </p:txBody>
          </p:sp>
        </p:grp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81BF77D3-7A2F-BC44-8294-531A47C860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1940" y="1782740"/>
              <a:ext cx="0" cy="177093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031AA16-9244-398E-983F-0D240119AD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71793" y="1782741"/>
              <a:ext cx="0" cy="17561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8E73D365-A945-913A-7C94-0ABDA5828FFF}"/>
                </a:ext>
              </a:extLst>
            </p:cNvPr>
            <p:cNvGrpSpPr/>
            <p:nvPr/>
          </p:nvGrpSpPr>
          <p:grpSpPr>
            <a:xfrm>
              <a:off x="9072159" y="2481375"/>
              <a:ext cx="836656" cy="707473"/>
              <a:chOff x="2018888" y="2178605"/>
              <a:chExt cx="504057" cy="43398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228AE5C-CC1D-C477-437E-15AD5D8220EC}"/>
                  </a:ext>
                </a:extLst>
              </p:cNvPr>
              <p:cNvSpPr/>
              <p:nvPr/>
            </p:nvSpPr>
            <p:spPr bwMode="auto">
              <a:xfrm>
                <a:off x="2078039" y="2178605"/>
                <a:ext cx="390289" cy="36251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62560" tIns="81280" rIns="162560" bIns="8128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62551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4267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Rectangle 36">
                <a:extLst>
                  <a:ext uri="{FF2B5EF4-FFF2-40B4-BE49-F238E27FC236}">
                    <a16:creationId xmlns:a16="http://schemas.microsoft.com/office/drawing/2014/main" id="{9C462B61-C638-92F1-D97E-8E61301616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888" y="2314003"/>
                <a:ext cx="504057" cy="298584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ffectLst/>
              <a:sp3d>
                <a:bevelT w="190500" h="38100"/>
              </a:sp3d>
            </p:spPr>
            <p:txBody>
              <a:bodyPr wrap="none" anchor="ctr"/>
              <a:lstStyle/>
              <a:p>
                <a:pPr algn="ctr" defTabSz="1625519">
                  <a:lnSpc>
                    <a:spcPts val="2133"/>
                  </a:lnSpc>
                  <a:spcAft>
                    <a:spcPts val="533"/>
                  </a:spcAft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Arial"/>
                  </a:rPr>
                  <a:t>R2</a:t>
                </a:r>
              </a:p>
              <a:p>
                <a:pPr algn="ctr" defTabSz="1625519">
                  <a:lnSpc>
                    <a:spcPts val="2133"/>
                  </a:lnSpc>
                  <a:spcAft>
                    <a:spcPts val="533"/>
                  </a:spcAft>
                  <a:defRPr/>
                </a:pPr>
                <a:endParaRPr lang="en-US" sz="1200" b="1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33" name="Group 22">
              <a:extLst>
                <a:ext uri="{FF2B5EF4-FFF2-40B4-BE49-F238E27FC236}">
                  <a16:creationId xmlns:a16="http://schemas.microsoft.com/office/drawing/2014/main" id="{5B6B4FF8-1287-7674-C8FE-158CBC1AA2AB}"/>
                </a:ext>
              </a:extLst>
            </p:cNvPr>
            <p:cNvGrpSpPr/>
            <p:nvPr/>
          </p:nvGrpSpPr>
          <p:grpSpPr>
            <a:xfrm>
              <a:off x="10281367" y="1640349"/>
              <a:ext cx="1769738" cy="2075139"/>
              <a:chOff x="2272591" y="1776518"/>
              <a:chExt cx="1588796" cy="963808"/>
            </a:xfrm>
            <a:solidFill>
              <a:schemeClr val="bg1">
                <a:lumMod val="50000"/>
              </a:schemeClr>
            </a:solidFill>
          </p:grpSpPr>
          <p:sp>
            <p:nvSpPr>
              <p:cNvPr id="48" name="Rounded Rectangle 32">
                <a:extLst>
                  <a:ext uri="{FF2B5EF4-FFF2-40B4-BE49-F238E27FC236}">
                    <a16:creationId xmlns:a16="http://schemas.microsoft.com/office/drawing/2014/main" id="{756B8657-D641-15F3-0B09-1B605BCA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137" y="1776518"/>
                <a:ext cx="1583698" cy="25645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102412" tIns="51207" rIns="102412" bIns="51207" anchor="ctr"/>
              <a:lstStyle/>
              <a:p>
                <a:pPr algn="ctr" defTabSz="1219170">
                  <a:defRPr/>
                </a:pPr>
                <a:r>
                  <a:rPr lang="en-GB" sz="12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K Mono</a:t>
                </a:r>
              </a:p>
              <a:p>
                <a:pPr algn="ctr" defTabSz="1219170">
                  <a:defRPr/>
                </a:pPr>
                <a:r>
                  <a:rPr lang="en-GB" sz="1200" b="1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12 </a:t>
                </a:r>
                <a:r>
                  <a:rPr lang="en-GB" sz="1200" b="1" dirty="0" err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Zyklen</a:t>
                </a:r>
                <a:endParaRPr lang="en-GB" sz="1200" b="1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49" name="Rounded Rectangle 32">
                <a:extLst>
                  <a:ext uri="{FF2B5EF4-FFF2-40B4-BE49-F238E27FC236}">
                    <a16:creationId xmlns:a16="http://schemas.microsoft.com/office/drawing/2014/main" id="{563201E4-E180-369E-E1A8-BA55823D3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109" y="2032977"/>
                <a:ext cx="1583756" cy="279905"/>
              </a:xfrm>
              <a:prstGeom prst="rect">
                <a:avLst/>
              </a:prstGeom>
              <a:solidFill>
                <a:srgbClr val="0063C3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102412" tIns="51207" rIns="102412" bIns="51207" anchor="ctr">
                <a:spAutoFit/>
              </a:bodyPr>
              <a:lstStyle/>
              <a:p>
                <a:pPr algn="ctr" defTabSz="1219170">
                  <a:defRPr/>
                </a:pPr>
                <a:r>
                  <a:rPr lang="en-GB" sz="12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56 mg/m² </a:t>
                </a:r>
              </a:p>
              <a:p>
                <a:pPr algn="ctr" defTabSz="1219170">
                  <a:defRPr/>
                </a:pPr>
                <a:r>
                  <a:rPr lang="en-GB" sz="12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Tag 1,15 q4w</a:t>
                </a:r>
              </a:p>
            </p:txBody>
          </p:sp>
          <p:sp>
            <p:nvSpPr>
              <p:cNvPr id="50" name="Rounded Rectangle 32">
                <a:extLst>
                  <a:ext uri="{FF2B5EF4-FFF2-40B4-BE49-F238E27FC236}">
                    <a16:creationId xmlns:a16="http://schemas.microsoft.com/office/drawing/2014/main" id="{62D1555F-7C88-4B70-730A-99DF6FB50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591" y="2590023"/>
                <a:ext cx="1588796" cy="1503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headEnd/>
                <a:tailEnd/>
              </a:ln>
              <a:effectLst>
                <a:softEdge rad="0"/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102412" tIns="51207" rIns="102412" bIns="51207" anchor="ctr"/>
              <a:lstStyle/>
              <a:p>
                <a:pPr algn="ctr" defTabSz="1625519">
                  <a:defRPr/>
                </a:pPr>
                <a:r>
                  <a:rPr lang="en-GB" sz="1200" b="1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Beobachtung</a:t>
                </a:r>
                <a:endParaRPr lang="en-GB" sz="1200" b="1" baseline="3000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1FA81314-DF81-4288-495A-F9A99DDDD799}"/>
                </a:ext>
              </a:extLst>
            </p:cNvPr>
            <p:cNvCxnSpPr/>
            <p:nvPr/>
          </p:nvCxnSpPr>
          <p:spPr bwMode="auto">
            <a:xfrm flipV="1">
              <a:off x="9865750" y="2807973"/>
              <a:ext cx="162289" cy="26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EB909D0-E10B-6040-DBF5-A1D62067AA82}"/>
                </a:ext>
              </a:extLst>
            </p:cNvPr>
            <p:cNvCxnSpPr/>
            <p:nvPr/>
          </p:nvCxnSpPr>
          <p:spPr bwMode="auto">
            <a:xfrm>
              <a:off x="2754321" y="2814927"/>
              <a:ext cx="25762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BFA78A4B-DB57-EE21-F890-1A6130D556FE}"/>
                </a:ext>
              </a:extLst>
            </p:cNvPr>
            <p:cNvCxnSpPr/>
            <p:nvPr/>
          </p:nvCxnSpPr>
          <p:spPr bwMode="auto">
            <a:xfrm flipV="1">
              <a:off x="8637703" y="1800453"/>
              <a:ext cx="230821" cy="140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A5A9FD50-151B-6A7A-2B91-318B3F5600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96652" y="3538853"/>
              <a:ext cx="26849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CE419EC0-F386-9BAB-5EED-C82E791F65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24894" y="1790843"/>
              <a:ext cx="24865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58B89E67-4975-D7F3-F5F3-C87973D23410}"/>
                </a:ext>
              </a:extLst>
            </p:cNvPr>
            <p:cNvCxnSpPr/>
            <p:nvPr/>
          </p:nvCxnSpPr>
          <p:spPr bwMode="auto">
            <a:xfrm>
              <a:off x="3015336" y="3558185"/>
              <a:ext cx="25204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1F29AEB4-ED92-E36F-FAA0-5A1B0077B93A}"/>
                </a:ext>
              </a:extLst>
            </p:cNvPr>
            <p:cNvCxnSpPr/>
            <p:nvPr/>
          </p:nvCxnSpPr>
          <p:spPr bwMode="auto">
            <a:xfrm flipH="1">
              <a:off x="10017885" y="1830704"/>
              <a:ext cx="6551" cy="17081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BF900F5A-CC04-9B7F-F3E0-21FB0A705E9D}"/>
                </a:ext>
              </a:extLst>
            </p:cNvPr>
            <p:cNvCxnSpPr/>
            <p:nvPr/>
          </p:nvCxnSpPr>
          <p:spPr bwMode="auto">
            <a:xfrm>
              <a:off x="10017884" y="1834896"/>
              <a:ext cx="25204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9BF486E4-20DF-7174-2288-C081EE91B0AD}"/>
                </a:ext>
              </a:extLst>
            </p:cNvPr>
            <p:cNvCxnSpPr/>
            <p:nvPr/>
          </p:nvCxnSpPr>
          <p:spPr bwMode="auto">
            <a:xfrm>
              <a:off x="10007654" y="3538853"/>
              <a:ext cx="25204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2C18B0F-5145-9CBC-4C32-FFD7D3548A47}"/>
                </a:ext>
              </a:extLst>
            </p:cNvPr>
            <p:cNvSpPr txBox="1"/>
            <p:nvPr/>
          </p:nvSpPr>
          <p:spPr>
            <a:xfrm>
              <a:off x="10534883" y="3682266"/>
              <a:ext cx="1516223" cy="34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de-DE" sz="1200" b="1" dirty="0">
                  <a:solidFill>
                    <a:srgbClr val="0063C3"/>
                  </a:solidFill>
                  <a:latin typeface="Arial"/>
                </a:rPr>
                <a:t>für 1 Jahr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E708662-79A6-EDE2-390E-2BDB18513CAA}"/>
                </a:ext>
              </a:extLst>
            </p:cNvPr>
            <p:cNvSpPr txBox="1"/>
            <p:nvPr/>
          </p:nvSpPr>
          <p:spPr>
            <a:xfrm>
              <a:off x="3273552" y="1277299"/>
              <a:ext cx="5330881" cy="2671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800" b="1" kern="0">
                  <a:solidFill>
                    <a:schemeClr val="accent1"/>
                  </a:solidFill>
                  <a:latin typeface="Arial"/>
                </a:defRPr>
              </a:lvl1pPr>
            </a:lstStyle>
            <a:p>
              <a:pPr defTabSz="1219170"/>
              <a:r>
                <a:rPr lang="de-DE" sz="1200" dirty="0">
                  <a:solidFill>
                    <a:srgbClr val="0063C3"/>
                  </a:solidFill>
                  <a:sym typeface="Symbol" panose="05050102010706020507" pitchFamily="18" charset="2"/>
                </a:rPr>
                <a:t>Induktion</a:t>
              </a:r>
              <a:r>
                <a:rPr lang="de-DE" sz="1200" baseline="30000" dirty="0">
                  <a:solidFill>
                    <a:srgbClr val="0063C3"/>
                  </a:solidFill>
                  <a:sym typeface="Symbol" panose="05050102010706020507" pitchFamily="18" charset="2"/>
                </a:rPr>
                <a:t>†</a:t>
              </a:r>
              <a:r>
                <a:rPr lang="de-DE" sz="1200" dirty="0">
                  <a:solidFill>
                    <a:srgbClr val="0063C3"/>
                  </a:solidFill>
                  <a:sym typeface="Symbol" panose="05050102010706020507" pitchFamily="18" charset="2"/>
                </a:rPr>
                <a:t> 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F205139-F683-3635-18C5-F9FE83690648}"/>
                </a:ext>
              </a:extLst>
            </p:cNvPr>
            <p:cNvSpPr txBox="1"/>
            <p:nvPr/>
          </p:nvSpPr>
          <p:spPr>
            <a:xfrm>
              <a:off x="10286979" y="1258993"/>
              <a:ext cx="1764128" cy="26717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800" b="1" kern="0">
                  <a:solidFill>
                    <a:schemeClr val="accent1"/>
                  </a:solidFill>
                  <a:latin typeface="Arial"/>
                </a:defRPr>
              </a:lvl1pPr>
            </a:lstStyle>
            <a:p>
              <a:pPr defTabSz="1219170"/>
              <a:r>
                <a:rPr lang="de-DE" sz="1200">
                  <a:solidFill>
                    <a:srgbClr val="0063C3"/>
                  </a:solidFill>
                  <a:sym typeface="Symbol" panose="05050102010706020507" pitchFamily="18" charset="2"/>
                </a:rPr>
                <a:t>Erhaltung</a:t>
              </a:r>
              <a:endParaRPr lang="de-DE" sz="1200" dirty="0">
                <a:solidFill>
                  <a:srgbClr val="0063C3"/>
                </a:solidFill>
                <a:sym typeface="Symbol" panose="05050102010706020507" pitchFamily="18" charset="2"/>
              </a:endParaRP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B5EC0D9F-9AB6-60F1-8EE3-F2900045DE28}"/>
                </a:ext>
              </a:extLst>
            </p:cNvPr>
            <p:cNvCxnSpPr/>
            <p:nvPr/>
          </p:nvCxnSpPr>
          <p:spPr bwMode="auto">
            <a:xfrm flipV="1">
              <a:off x="8865149" y="2776863"/>
              <a:ext cx="255916" cy="24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F3A24736-6B1D-CEFC-76BF-598BD013A95C}"/>
                </a:ext>
              </a:extLst>
            </p:cNvPr>
            <p:cNvSpPr txBox="1"/>
            <p:nvPr/>
          </p:nvSpPr>
          <p:spPr>
            <a:xfrm rot="5400000">
              <a:off x="7908372" y="2730806"/>
              <a:ext cx="2223968" cy="36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de-DE" sz="1100" b="1" dirty="0">
                  <a:solidFill>
                    <a:srgbClr val="0063C3"/>
                  </a:solidFill>
                  <a:latin typeface="Arial"/>
                </a:rPr>
                <a:t>Patienten   mit </a:t>
              </a:r>
              <a:r>
                <a:rPr lang="en-GB" sz="1100" b="1" dirty="0">
                  <a:solidFill>
                    <a:srgbClr val="0063C3"/>
                  </a:solidFill>
                  <a:latin typeface="Arial"/>
                  <a:cs typeface="Arial" panose="020B0604020202020204" pitchFamily="34" charset="0"/>
                  <a:sym typeface="Symbol" panose="05050102010706020507" pitchFamily="18" charset="2"/>
                </a:rPr>
                <a:t> </a:t>
              </a:r>
              <a:r>
                <a:rPr lang="de-DE" sz="1100" b="1" dirty="0">
                  <a:solidFill>
                    <a:srgbClr val="0063C3"/>
                  </a:solidFill>
                  <a:latin typeface="Arial"/>
                </a:rPr>
                <a:t>SD</a:t>
              </a:r>
            </a:p>
          </p:txBody>
        </p:sp>
      </p:grpSp>
      <p:sp>
        <p:nvSpPr>
          <p:cNvPr id="59" name="Rechteck 58">
            <a:extLst>
              <a:ext uri="{FF2B5EF4-FFF2-40B4-BE49-F238E27FC236}">
                <a16:creationId xmlns:a16="http://schemas.microsoft.com/office/drawing/2014/main" id="{5C1B976E-DC23-02DF-0891-FE62F31315BB}"/>
              </a:ext>
            </a:extLst>
          </p:cNvPr>
          <p:cNvSpPr/>
          <p:nvPr/>
        </p:nvSpPr>
        <p:spPr>
          <a:xfrm>
            <a:off x="0" y="44948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600" dirty="0"/>
              <a:t>* </a:t>
            </a:r>
            <a:r>
              <a:rPr lang="en-NZ" sz="600" dirty="0" err="1"/>
              <a:t>definiert</a:t>
            </a:r>
            <a:r>
              <a:rPr lang="en-NZ" sz="600" dirty="0"/>
              <a:t> </a:t>
            </a:r>
            <a:r>
              <a:rPr lang="en-NZ" sz="600" dirty="0" err="1"/>
              <a:t>als</a:t>
            </a:r>
            <a:r>
              <a:rPr lang="en-NZ" sz="600" dirty="0"/>
              <a:t> t(4;14) und/</a:t>
            </a:r>
            <a:r>
              <a:rPr lang="en-NZ" sz="600" dirty="0" err="1"/>
              <a:t>oder</a:t>
            </a:r>
            <a:r>
              <a:rPr lang="en-NZ" sz="600" dirty="0"/>
              <a:t> t(14;16) und/</a:t>
            </a:r>
            <a:r>
              <a:rPr lang="en-NZ" sz="600" dirty="0" err="1"/>
              <a:t>oder</a:t>
            </a:r>
            <a:r>
              <a:rPr lang="en-NZ" sz="600" dirty="0"/>
              <a:t> del(17p) und/</a:t>
            </a:r>
            <a:r>
              <a:rPr lang="en-NZ" sz="600" dirty="0" err="1"/>
              <a:t>oder</a:t>
            </a:r>
            <a:r>
              <a:rPr lang="en-NZ" sz="600" dirty="0"/>
              <a:t> amp 1q21. </a:t>
            </a:r>
            <a:r>
              <a:rPr lang="en-NZ" sz="600" baseline="30000" dirty="0"/>
              <a:t>‡ </a:t>
            </a:r>
            <a:r>
              <a:rPr lang="en-NZ" sz="600" dirty="0"/>
              <a:t>15 mg </a:t>
            </a:r>
            <a:r>
              <a:rPr lang="en-NZ" sz="600" dirty="0" err="1"/>
              <a:t>bei</a:t>
            </a:r>
            <a:r>
              <a:rPr lang="en-NZ" sz="600" dirty="0"/>
              <a:t> </a:t>
            </a:r>
            <a:r>
              <a:rPr lang="en-NZ" sz="600" dirty="0" err="1"/>
              <a:t>Patienten</a:t>
            </a:r>
            <a:r>
              <a:rPr lang="en-NZ" sz="600" dirty="0"/>
              <a:t> ≥ 75 Jahre; </a:t>
            </a:r>
            <a:r>
              <a:rPr lang="en-NZ" sz="600" baseline="30000" dirty="0"/>
              <a:t>† </a:t>
            </a:r>
            <a:r>
              <a:rPr lang="en-NZ" sz="600" dirty="0"/>
              <a:t>Da </a:t>
            </a:r>
            <a:r>
              <a:rPr lang="en-NZ" sz="600" dirty="0" err="1"/>
              <a:t>eine</a:t>
            </a:r>
            <a:r>
              <a:rPr lang="en-NZ" sz="600" dirty="0"/>
              <a:t> </a:t>
            </a:r>
            <a:r>
              <a:rPr lang="en-NZ" sz="600" dirty="0" err="1"/>
              <a:t>vorangegangene</a:t>
            </a:r>
            <a:r>
              <a:rPr lang="en-NZ" sz="600" dirty="0"/>
              <a:t> Analyse </a:t>
            </a:r>
            <a:r>
              <a:rPr lang="en-NZ" sz="600" dirty="0" err="1"/>
              <a:t>keine</a:t>
            </a:r>
            <a:r>
              <a:rPr lang="en-NZ" sz="600" dirty="0"/>
              <a:t> </a:t>
            </a:r>
            <a:r>
              <a:rPr lang="en-NZ" sz="600" dirty="0" err="1"/>
              <a:t>statistisch</a:t>
            </a:r>
            <a:r>
              <a:rPr lang="en-NZ" sz="600" dirty="0"/>
              <a:t> </a:t>
            </a:r>
            <a:r>
              <a:rPr lang="en-NZ" sz="600" dirty="0" err="1"/>
              <a:t>signifikanten</a:t>
            </a:r>
            <a:r>
              <a:rPr lang="en-NZ" sz="600" dirty="0"/>
              <a:t> </a:t>
            </a:r>
            <a:r>
              <a:rPr lang="en-NZ" sz="600" dirty="0" err="1"/>
              <a:t>Unterschiede</a:t>
            </a:r>
            <a:r>
              <a:rPr lang="en-NZ" sz="600" dirty="0"/>
              <a:t> </a:t>
            </a:r>
            <a:r>
              <a:rPr lang="en-NZ" sz="600" dirty="0" err="1"/>
              <a:t>zwischen</a:t>
            </a:r>
            <a:r>
              <a:rPr lang="en-NZ" sz="600" dirty="0"/>
              <a:t> </a:t>
            </a:r>
            <a:r>
              <a:rPr lang="en-NZ" sz="600" dirty="0" err="1"/>
              <a:t>beiden</a:t>
            </a:r>
            <a:r>
              <a:rPr lang="en-NZ" sz="600" dirty="0"/>
              <a:t> </a:t>
            </a:r>
            <a:r>
              <a:rPr lang="en-NZ" sz="600" dirty="0" err="1"/>
              <a:t>Behandlungsarmen</a:t>
            </a:r>
            <a:r>
              <a:rPr lang="en-NZ" sz="600" dirty="0"/>
              <a:t> </a:t>
            </a:r>
            <a:r>
              <a:rPr lang="en-NZ" sz="600" dirty="0" err="1"/>
              <a:t>im</a:t>
            </a:r>
            <a:r>
              <a:rPr lang="en-NZ" sz="600" dirty="0"/>
              <a:t> </a:t>
            </a:r>
            <a:r>
              <a:rPr lang="en-NZ" sz="600" dirty="0" err="1"/>
              <a:t>Hinblick</a:t>
            </a:r>
            <a:r>
              <a:rPr lang="en-NZ" sz="600" dirty="0"/>
              <a:t> auf ORR, MRD-</a:t>
            </a:r>
            <a:r>
              <a:rPr lang="en-NZ" sz="600" dirty="0" err="1"/>
              <a:t>Negativitätsraten</a:t>
            </a:r>
            <a:r>
              <a:rPr lang="en-NZ" sz="600" dirty="0"/>
              <a:t>, PFS und OS </a:t>
            </a:r>
            <a:r>
              <a:rPr lang="en-NZ" sz="600" dirty="0" err="1"/>
              <a:t>gezeigt</a:t>
            </a:r>
            <a:r>
              <a:rPr lang="en-NZ" sz="600" dirty="0"/>
              <a:t> </a:t>
            </a:r>
            <a:r>
              <a:rPr lang="en-NZ" sz="600" dirty="0" err="1"/>
              <a:t>hatte</a:t>
            </a:r>
            <a:r>
              <a:rPr lang="en-NZ" sz="600" dirty="0"/>
              <a:t>, </a:t>
            </a:r>
            <a:r>
              <a:rPr lang="en-NZ" sz="600" dirty="0" err="1"/>
              <a:t>wurden</a:t>
            </a:r>
            <a:r>
              <a:rPr lang="en-NZ" sz="600" dirty="0"/>
              <a:t> für die </a:t>
            </a:r>
            <a:r>
              <a:rPr lang="en-NZ" sz="600" dirty="0" err="1"/>
              <a:t>aktuelle</a:t>
            </a:r>
            <a:r>
              <a:rPr lang="en-NZ" sz="600" dirty="0"/>
              <a:t> Analyse </a:t>
            </a:r>
            <a:r>
              <a:rPr lang="en-NZ" sz="600" dirty="0" err="1"/>
              <a:t>beide</a:t>
            </a:r>
            <a:r>
              <a:rPr lang="en-NZ" sz="600" dirty="0"/>
              <a:t> </a:t>
            </a:r>
            <a:r>
              <a:rPr lang="en-NZ" sz="600" dirty="0" err="1"/>
              <a:t>Arme</a:t>
            </a:r>
            <a:r>
              <a:rPr lang="en-NZ" sz="600" dirty="0"/>
              <a:t> </a:t>
            </a:r>
            <a:r>
              <a:rPr lang="en-NZ" sz="600" dirty="0" err="1"/>
              <a:t>vereint</a:t>
            </a:r>
            <a:r>
              <a:rPr lang="en-NZ" sz="600" dirty="0"/>
              <a:t>.</a:t>
            </a:r>
          </a:p>
          <a:p>
            <a:r>
              <a:rPr lang="en-NZ" sz="600" dirty="0"/>
              <a:t>ASZT: </a:t>
            </a:r>
            <a:r>
              <a:rPr lang="en-NZ" sz="600" dirty="0" err="1"/>
              <a:t>autologe</a:t>
            </a:r>
            <a:r>
              <a:rPr lang="en-NZ" sz="600" dirty="0"/>
              <a:t> </a:t>
            </a:r>
            <a:r>
              <a:rPr lang="en-NZ" sz="600" dirty="0" err="1"/>
              <a:t>Stammzelltransplantation</a:t>
            </a:r>
            <a:r>
              <a:rPr lang="en-NZ" sz="600" dirty="0"/>
              <a:t>; d: </a:t>
            </a:r>
            <a:r>
              <a:rPr lang="en-NZ" sz="600" dirty="0" err="1"/>
              <a:t>Dexamethason</a:t>
            </a:r>
            <a:r>
              <a:rPr lang="en-NZ" sz="600" dirty="0"/>
              <a:t>; HR: </a:t>
            </a:r>
            <a:r>
              <a:rPr lang="en-NZ" sz="600" dirty="0" err="1"/>
              <a:t>Hochrisiko</a:t>
            </a:r>
            <a:r>
              <a:rPr lang="en-NZ" sz="600" dirty="0"/>
              <a:t>; K: Carfilzomib;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Thalidomid und Dexamethason; </a:t>
            </a:r>
            <a:r>
              <a:rPr lang="en-NZ" sz="600" dirty="0"/>
              <a:t>MRD: </a:t>
            </a:r>
            <a:r>
              <a:rPr lang="en-NZ" sz="600" dirty="0" err="1"/>
              <a:t>minimale</a:t>
            </a:r>
            <a:r>
              <a:rPr lang="en-NZ" sz="600" dirty="0"/>
              <a:t> </a:t>
            </a:r>
            <a:r>
              <a:rPr lang="en-NZ" sz="600" dirty="0" err="1"/>
              <a:t>Resterkrankung</a:t>
            </a:r>
            <a:r>
              <a:rPr lang="en-NZ" sz="600" dirty="0"/>
              <a:t>; NDMM: neu </a:t>
            </a:r>
            <a:r>
              <a:rPr lang="en-NZ" sz="600" dirty="0" err="1"/>
              <a:t>diagnostiziertes</a:t>
            </a:r>
            <a:r>
              <a:rPr lang="en-NZ" sz="600" dirty="0"/>
              <a:t> multiples </a:t>
            </a:r>
            <a:r>
              <a:rPr lang="en-NZ" sz="600" dirty="0" err="1"/>
              <a:t>Myelom</a:t>
            </a:r>
            <a:r>
              <a:rPr lang="en-NZ" sz="600" dirty="0"/>
              <a:t>; ORR: </a:t>
            </a:r>
            <a:r>
              <a:rPr lang="en-NZ" sz="600" dirty="0" err="1"/>
              <a:t>Gesamtansprechrate</a:t>
            </a:r>
            <a:r>
              <a:rPr lang="en-NZ" sz="600" dirty="0"/>
              <a:t>; OS: </a:t>
            </a:r>
            <a:r>
              <a:rPr lang="en-NZ" sz="600" dirty="0" err="1"/>
              <a:t>Gesamtansprechrate</a:t>
            </a:r>
            <a:r>
              <a:rPr lang="en-NZ" sz="600" dirty="0"/>
              <a:t>; Pat.: </a:t>
            </a:r>
            <a:r>
              <a:rPr lang="en-NZ" sz="600" dirty="0" err="1"/>
              <a:t>Patienten</a:t>
            </a:r>
            <a:r>
              <a:rPr lang="en-NZ" sz="600" dirty="0"/>
              <a:t>; PFS: </a:t>
            </a:r>
            <a:r>
              <a:rPr lang="en-NZ" sz="600" dirty="0" err="1"/>
              <a:t>progressionsfreies</a:t>
            </a:r>
            <a:r>
              <a:rPr lang="en-NZ" sz="600" dirty="0"/>
              <a:t> </a:t>
            </a:r>
            <a:r>
              <a:rPr lang="en-NZ" sz="600" dirty="0" err="1"/>
              <a:t>Überleben</a:t>
            </a:r>
            <a:r>
              <a:rPr lang="en-NZ" sz="600" dirty="0"/>
              <a:t>; </a:t>
            </a:r>
            <a:r>
              <a:rPr lang="en-NZ" sz="600" dirty="0" err="1"/>
              <a:t>qd</a:t>
            </a:r>
            <a:r>
              <a:rPr lang="en-NZ" sz="600" dirty="0"/>
              <a:t>: </a:t>
            </a:r>
            <a:r>
              <a:rPr lang="en-NZ" sz="600" dirty="0" err="1"/>
              <a:t>täglich</a:t>
            </a:r>
            <a:r>
              <a:rPr lang="en-NZ" sz="600" dirty="0"/>
              <a:t>; </a:t>
            </a:r>
            <a:r>
              <a:rPr lang="en-NZ" sz="600" dirty="0" err="1"/>
              <a:t>qw</a:t>
            </a:r>
            <a:r>
              <a:rPr lang="en-NZ" sz="600" dirty="0"/>
              <a:t>: </a:t>
            </a:r>
            <a:r>
              <a:rPr lang="en-NZ" sz="600" dirty="0" err="1"/>
              <a:t>wöchentlich</a:t>
            </a:r>
            <a:r>
              <a:rPr lang="en-NZ" sz="600" dirty="0"/>
              <a:t>; q4w: alle </a:t>
            </a:r>
            <a:r>
              <a:rPr lang="en-NZ" sz="600" dirty="0" err="1"/>
              <a:t>vier</a:t>
            </a:r>
            <a:r>
              <a:rPr lang="en-NZ" sz="600" dirty="0"/>
              <a:t> </a:t>
            </a:r>
            <a:r>
              <a:rPr lang="en-NZ" sz="600" dirty="0" err="1"/>
              <a:t>Wochen</a:t>
            </a:r>
            <a:r>
              <a:rPr lang="en-NZ" sz="600" dirty="0"/>
              <a:t>; R: </a:t>
            </a:r>
            <a:r>
              <a:rPr lang="en-NZ" sz="600" dirty="0" err="1"/>
              <a:t>Lenalidomid</a:t>
            </a:r>
            <a:r>
              <a:rPr lang="en-NZ" sz="600" dirty="0"/>
              <a:t>; ≥ SD: </a:t>
            </a:r>
            <a:r>
              <a:rPr lang="en-NZ" sz="600" dirty="0" err="1"/>
              <a:t>Krankheitsstillstand</a:t>
            </a:r>
            <a:r>
              <a:rPr lang="en-NZ" sz="600" dirty="0"/>
              <a:t> </a:t>
            </a:r>
            <a:r>
              <a:rPr lang="en-NZ" sz="600" dirty="0" err="1"/>
              <a:t>oder</a:t>
            </a:r>
            <a:r>
              <a:rPr lang="en-NZ" sz="600" dirty="0"/>
              <a:t> </a:t>
            </a:r>
            <a:r>
              <a:rPr lang="en-NZ" sz="600" dirty="0" err="1"/>
              <a:t>besser</a:t>
            </a:r>
            <a:r>
              <a:rPr lang="en-NZ" sz="600" dirty="0"/>
              <a:t>; T: </a:t>
            </a:r>
            <a:r>
              <a:rPr lang="en-NZ" sz="600" dirty="0" err="1"/>
              <a:t>Thalidomid</a:t>
            </a:r>
            <a:r>
              <a:rPr lang="en-NZ" sz="600" dirty="0"/>
              <a:t>; TI: </a:t>
            </a:r>
            <a:r>
              <a:rPr lang="en-NZ" sz="600" dirty="0" err="1"/>
              <a:t>nicht</a:t>
            </a:r>
            <a:r>
              <a:rPr lang="en-NZ" sz="600" dirty="0"/>
              <a:t> </a:t>
            </a:r>
            <a:r>
              <a:rPr lang="en-NZ" sz="600" dirty="0" err="1"/>
              <a:t>transplantationsgeeignet</a:t>
            </a:r>
            <a:r>
              <a:rPr lang="en-NZ" sz="600" dirty="0"/>
              <a:t>.</a:t>
            </a:r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NCT02891811</a:t>
            </a:r>
            <a:r>
              <a:rPr lang="en-NZ" sz="600" dirty="0"/>
              <a:t>. </a:t>
            </a:r>
            <a:r>
              <a:rPr lang="en-NZ" sz="600" dirty="0">
                <a:hlinkClick r:id="rId5"/>
              </a:rPr>
              <a:t>Ludwig H, et al. EHA 2022; Abstract S179</a:t>
            </a:r>
            <a:r>
              <a:rPr lang="en-NZ" sz="600" dirty="0"/>
              <a:t>, </a:t>
            </a:r>
            <a:r>
              <a:rPr lang="en-NZ" sz="600" dirty="0">
                <a:hlinkClick r:id="rId6"/>
              </a:rPr>
              <a:t>Ludwig H, et al. EHA 2023; Abstract P943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lang="en-NZ" sz="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46389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C80656BC-810F-CC29-5869-A798692B4EFE}"/>
              </a:ext>
            </a:extLst>
          </p:cNvPr>
          <p:cNvGraphicFramePr>
            <a:graphicFrameLocks noGrp="1"/>
          </p:cNvGraphicFramePr>
          <p:nvPr/>
        </p:nvGraphicFramePr>
        <p:xfrm>
          <a:off x="401458" y="1527384"/>
          <a:ext cx="3624632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484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TI-NDMM-Patienten</a:t>
                      </a:r>
                    </a:p>
                    <a:p>
                      <a:pPr algn="ctr"/>
                      <a:r>
                        <a:rPr lang="de-DE" sz="1000" dirty="0"/>
                        <a:t>(n = 123)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87,8 %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06285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CR</a:t>
                      </a:r>
                      <a:endParaRPr lang="de-D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37,8 %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VGPR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35,7 %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81695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PR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14,3 %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1000" b="1" dirty="0"/>
                        <a:t>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852748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91D3AEDB-C865-EADB-EBF9-4DECFA8C3B77}"/>
              </a:ext>
            </a:extLst>
          </p:cNvPr>
          <p:cNvSpPr/>
          <p:nvPr/>
        </p:nvSpPr>
        <p:spPr bwMode="auto">
          <a:xfrm>
            <a:off x="299836" y="1121531"/>
            <a:ext cx="1447832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Ansprechraten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C39B111-5167-70FB-D52E-72C4829720AF}"/>
              </a:ext>
            </a:extLst>
          </p:cNvPr>
          <p:cNvSpPr/>
          <p:nvPr/>
        </p:nvSpPr>
        <p:spPr bwMode="auto">
          <a:xfrm>
            <a:off x="4711995" y="1121531"/>
            <a:ext cx="156645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MRD-Negativität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2F690D2-67CA-490A-8949-17C5ED315B98}"/>
              </a:ext>
            </a:extLst>
          </p:cNvPr>
          <p:cNvSpPr txBox="1">
            <a:spLocks/>
          </p:cNvSpPr>
          <p:nvPr/>
        </p:nvSpPr>
        <p:spPr>
          <a:xfrm>
            <a:off x="0" y="3906890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KRd und KTd führten zu einem tiefen Ansprechen und hohen Ansprechraten.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4A8002-6D87-96E6-DBAB-03A8A1F3B14D}"/>
              </a:ext>
            </a:extLst>
          </p:cNvPr>
          <p:cNvSpPr txBox="1">
            <a:spLocks/>
          </p:cNvSpPr>
          <p:nvPr/>
        </p:nvSpPr>
        <p:spPr bwMode="gray">
          <a:xfrm>
            <a:off x="395998" y="380760"/>
            <a:ext cx="8631995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/>
              <a:t>AGMT-MM02 (Phase-II-Studie)</a:t>
            </a:r>
            <a:br>
              <a:rPr lang="de-DE" sz="3600" kern="0" dirty="0"/>
            </a:br>
            <a:r>
              <a:rPr lang="de-DE" sz="1600" kern="0" dirty="0" err="1"/>
              <a:t>KRd</a:t>
            </a:r>
            <a:r>
              <a:rPr lang="de-DE" sz="1600" kern="0" dirty="0"/>
              <a:t> vs. </a:t>
            </a:r>
            <a:r>
              <a:rPr lang="de-DE" sz="1600" kern="0" dirty="0" err="1"/>
              <a:t>KTd</a:t>
            </a:r>
            <a:r>
              <a:rPr lang="de-DE" sz="1600" kern="0" dirty="0"/>
              <a:t> bei TI-NDMM ± HR-Zytogenetik*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A142039-64D0-1F31-4BA8-314D384F4EC6}"/>
              </a:ext>
            </a:extLst>
          </p:cNvPr>
          <p:cNvSpPr/>
          <p:nvPr/>
        </p:nvSpPr>
        <p:spPr>
          <a:xfrm>
            <a:off x="0" y="46791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600" dirty="0"/>
              <a:t>* </a:t>
            </a:r>
            <a:r>
              <a:rPr lang="en-NZ" sz="600" dirty="0" err="1"/>
              <a:t>definiert</a:t>
            </a:r>
            <a:r>
              <a:rPr lang="en-NZ" sz="600" dirty="0"/>
              <a:t> </a:t>
            </a:r>
            <a:r>
              <a:rPr lang="en-NZ" sz="600" dirty="0" err="1"/>
              <a:t>als</a:t>
            </a:r>
            <a:r>
              <a:rPr lang="en-NZ" sz="600" dirty="0"/>
              <a:t> t(4;14) und/</a:t>
            </a:r>
            <a:r>
              <a:rPr lang="en-NZ" sz="600" dirty="0" err="1"/>
              <a:t>oder</a:t>
            </a:r>
            <a:r>
              <a:rPr lang="en-NZ" sz="600" dirty="0"/>
              <a:t> t(14;16) und/</a:t>
            </a:r>
            <a:r>
              <a:rPr lang="en-NZ" sz="600" dirty="0" err="1"/>
              <a:t>oder</a:t>
            </a:r>
            <a:r>
              <a:rPr lang="en-NZ" sz="600" dirty="0"/>
              <a:t> del(17p) und/</a:t>
            </a:r>
            <a:r>
              <a:rPr lang="en-NZ" sz="600" dirty="0" err="1"/>
              <a:t>oder</a:t>
            </a:r>
            <a:r>
              <a:rPr lang="en-NZ" sz="600" dirty="0"/>
              <a:t> amp 1q21.</a:t>
            </a:r>
          </a:p>
          <a:p>
            <a:r>
              <a:rPr lang="en-NZ" sz="600" dirty="0"/>
              <a:t>CR: </a:t>
            </a:r>
            <a:r>
              <a:rPr lang="en-NZ" sz="600" dirty="0" err="1"/>
              <a:t>komplette</a:t>
            </a:r>
            <a:r>
              <a:rPr lang="en-NZ" sz="600" dirty="0"/>
              <a:t> Remission; HR: </a:t>
            </a:r>
            <a:r>
              <a:rPr lang="en-NZ" sz="600" dirty="0" err="1"/>
              <a:t>Hochrisiko</a:t>
            </a:r>
            <a:r>
              <a:rPr lang="en-NZ" sz="600" dirty="0"/>
              <a:t>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und Dexamethason;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KTd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Carfilzomib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Thalidomid und Dexamethason; MR: molekulare Remission; </a:t>
            </a:r>
            <a:r>
              <a:rPr lang="en-NZ" sz="600" dirty="0"/>
              <a:t>MRD: </a:t>
            </a:r>
            <a:r>
              <a:rPr lang="en-NZ" sz="600" dirty="0" err="1"/>
              <a:t>minimale</a:t>
            </a:r>
            <a:r>
              <a:rPr lang="en-NZ" sz="600" dirty="0"/>
              <a:t> </a:t>
            </a:r>
            <a:r>
              <a:rPr lang="en-NZ" sz="600" dirty="0" err="1"/>
              <a:t>Resterkrankung</a:t>
            </a:r>
            <a:r>
              <a:rPr lang="en-NZ" sz="600" dirty="0"/>
              <a:t>; NDMM: neu </a:t>
            </a:r>
            <a:r>
              <a:rPr lang="en-NZ" sz="600" dirty="0" err="1"/>
              <a:t>diagnostiziertes</a:t>
            </a:r>
            <a:r>
              <a:rPr lang="en-NZ" sz="600" dirty="0"/>
              <a:t> multiples </a:t>
            </a:r>
            <a:r>
              <a:rPr lang="en-NZ" sz="600" dirty="0" err="1"/>
              <a:t>Myelom</a:t>
            </a:r>
            <a:r>
              <a:rPr lang="en-NZ" sz="600" dirty="0"/>
              <a:t>; </a:t>
            </a:r>
            <a:br>
              <a:rPr lang="en-NZ" sz="600" dirty="0"/>
            </a:br>
            <a:r>
              <a:rPr lang="en-NZ" sz="600" dirty="0"/>
              <a:t>ORR: </a:t>
            </a:r>
            <a:r>
              <a:rPr lang="en-NZ" sz="600" dirty="0" err="1"/>
              <a:t>Gesamtansprechrate</a:t>
            </a:r>
            <a:r>
              <a:rPr lang="en-NZ" sz="600" dirty="0"/>
              <a:t>; PR: </a:t>
            </a:r>
            <a:r>
              <a:rPr lang="en-NZ" sz="600" dirty="0" err="1"/>
              <a:t>partielle</a:t>
            </a:r>
            <a:r>
              <a:rPr lang="en-NZ" sz="600" dirty="0"/>
              <a:t> Remission; TI: </a:t>
            </a:r>
            <a:r>
              <a:rPr lang="en-NZ" sz="600" dirty="0" err="1"/>
              <a:t>nicht</a:t>
            </a:r>
            <a:r>
              <a:rPr lang="en-NZ" sz="600" dirty="0"/>
              <a:t> </a:t>
            </a:r>
            <a:r>
              <a:rPr lang="en-NZ" sz="600" dirty="0" err="1"/>
              <a:t>transplantationsgeeignet</a:t>
            </a:r>
            <a:r>
              <a:rPr lang="en-NZ" sz="600" dirty="0"/>
              <a:t>; VGPR: </a:t>
            </a:r>
            <a:r>
              <a:rPr lang="en-NZ" sz="600" dirty="0" err="1"/>
              <a:t>sehr</a:t>
            </a:r>
            <a:r>
              <a:rPr lang="en-NZ" sz="600" dirty="0"/>
              <a:t> </a:t>
            </a:r>
            <a:r>
              <a:rPr lang="en-NZ" sz="600" dirty="0" err="1"/>
              <a:t>gute</a:t>
            </a:r>
            <a:r>
              <a:rPr lang="en-NZ" sz="600" dirty="0"/>
              <a:t> </a:t>
            </a:r>
            <a:r>
              <a:rPr lang="en-NZ" sz="600" dirty="0" err="1"/>
              <a:t>partielle</a:t>
            </a:r>
            <a:r>
              <a:rPr lang="en-NZ" sz="600" dirty="0"/>
              <a:t> Remission.</a:t>
            </a:r>
          </a:p>
          <a:p>
            <a:r>
              <a:rPr lang="en-NZ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NCT02891811</a:t>
            </a:r>
            <a:r>
              <a:rPr lang="en-NZ" sz="600" dirty="0"/>
              <a:t>. </a:t>
            </a:r>
            <a:r>
              <a:rPr lang="en-NZ" sz="600" dirty="0">
                <a:hlinkClick r:id="rId5"/>
              </a:rPr>
              <a:t>Ludwig H, et al. EHA 2023; Abstract P943</a:t>
            </a:r>
            <a:r>
              <a:rPr lang="de-DE" sz="600" dirty="0">
                <a:solidFill>
                  <a:srgbClr val="000000"/>
                </a:solidFill>
                <a:latin typeface="Arial"/>
              </a:rPr>
              <a:t>.</a:t>
            </a:r>
            <a:endParaRPr lang="en-NZ" sz="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13E8DF7-655F-DD07-8654-77220EDAC548}"/>
              </a:ext>
            </a:extLst>
          </p:cNvPr>
          <p:cNvSpPr txBox="1"/>
          <p:nvPr/>
        </p:nvSpPr>
        <p:spPr>
          <a:xfrm>
            <a:off x="4711995" y="1460513"/>
            <a:ext cx="3801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MRD-Status wurde bei 65 Patienten bestimmt, die MRD-Negativitätsrate betrug 46,3 %.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Tendenziell hatten Patienten ohne zytogenetische Risikofaktoren eine höhere MRD-Negativitätsrate (55,2 % vs. 37,5 %, p = 0,199).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06852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4_2016 AMGEN ONCOLOGY" val="tP8Z9gUI"/>
  <p:tag name="ARTICULATE_PROJECT_OPEN" val="0"/>
  <p:tag name="ARTICULATE_SLIDE_COUNT" val="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1_2016 Amgen Corporate Template_16x9_INTERNAL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Merged" id="{3C33D98D-F191-47DF-AE88-E5F60A310B5F}" vid="{3634DB5A-F9D2-4AD2-89E0-08CC178FB0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2016 Amgen Oncology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7349a702-6462-4442-88eb-c64cd513835c" value=""/>
  <element uid="9036a7a1-5a4f-48d3-b24b-dfdab053dac9" value=""/>
  <element uid="03e9b10b-a1f9-4a88-9630-476473f62285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2db4f8-0dc0-4834-9a51-1c3a49a46568" xsi:nil="true"/>
    <lcf76f155ced4ddcb4097134ff3c332f xmlns="f71949ac-139d-4ba9-b71b-10956bd5632c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27BA49-85F8-4D4B-98FC-35A305C83276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BCC30A41-D8D8-41E7-BC41-0E59D675BF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BBE7A-D4E9-493F-A66A-2B7F39E9BE9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63a03b7-7acd-43b0-8661-8655a8d5f11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e1d1a8b8-98b7-437c-9236-988c1b3507ae"/>
    <ds:schemaRef ds:uri="http://purl.org/dc/terms/"/>
    <ds:schemaRef ds:uri="02262aff-738e-4088-b4bd-ac1af459ae93"/>
    <ds:schemaRef ds:uri="515edc33-7c56-4ad4-a8d4-300f539d5c18"/>
    <ds:schemaRef ds:uri="dc2db4f8-0dc0-4834-9a51-1c3a49a46568"/>
    <ds:schemaRef ds:uri="f71949ac-139d-4ba9-b71b-10956bd5632c"/>
  </ds:schemaRefs>
</ds:datastoreItem>
</file>

<file path=customXml/itemProps4.xml><?xml version="1.0" encoding="utf-8"?>
<ds:datastoreItem xmlns:ds="http://schemas.openxmlformats.org/officeDocument/2006/customXml" ds:itemID="{66925444-A6CA-459D-8FEF-BBB910CBF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10682</Words>
  <Application>Microsoft Office PowerPoint</Application>
  <PresentationFormat>On-screen Show (16:9)</PresentationFormat>
  <Paragraphs>1551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Courier New</vt:lpstr>
      <vt:lpstr>Imago</vt:lpstr>
      <vt:lpstr>Symbol</vt:lpstr>
      <vt:lpstr>Wingdings</vt:lpstr>
      <vt:lpstr>11_2016 Amgen Corporate Template_16x9_INTERNAL</vt:lpstr>
      <vt:lpstr>Custom Design</vt:lpstr>
      <vt:lpstr>4_2016 Amgen Oncology</vt:lpstr>
      <vt:lpstr>1_Custom Design</vt:lpstr>
      <vt:lpstr>Neulasta Theme1.2</vt:lpstr>
      <vt:lpstr>EHA/ASCO 2023  HIGHLIGHTS</vt:lpstr>
      <vt:lpstr>PowerPoint Presentation</vt:lpstr>
      <vt:lpstr>INHALTSVERZEICHNIS</vt:lpstr>
      <vt:lpstr>MASTER – Finale Analyse der Phase-II-Studie  DKRd, ASZT und MRD-adaptierte Konsolidierung bei NDMM-Patienten</vt:lpstr>
      <vt:lpstr>MASTER – Finale Analyse der Phase-II-Studie  DKRd, ASZT und MRD-adaptierte Konsolidierung bei NDMM-Patienten</vt:lpstr>
      <vt:lpstr>MASTER – Finale Analyse der Phase-II-Studie  DKRd, ASZT und MRD-adaptierte Konsolidierung bei NDMM-Patienten</vt:lpstr>
      <vt:lpstr>MASTER – Finale Analyse der Phase-II-Studie  DKRd, ASZT und MRD-adaptierte Konsolidierung bei NDMM-Patienten</vt:lpstr>
      <vt:lpstr>AGMT-MM02 (Phase-II-Studie) KRd vs. KTd bei TI-NDMM ± HR-Zytogenetik*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KPd als Erhaltungstherapie beim Hochrisiko-MM  Ergebnisse einer Single-Center-Phase-II-Studie</vt:lpstr>
      <vt:lpstr>KPd als Erhaltungstherapie beim Hochrisiko-MM  Ergebnisse einer Single-Center-Phase-II-Studie</vt:lpstr>
      <vt:lpstr>KPd als Erhaltungstherapie beim Hochrisiko-MM  Ergebnisse einer Single-Center-Phase-II-Studie</vt:lpstr>
      <vt:lpstr>KPd als Erhaltungstherapie beim Hochrisiko-MM  Ergebnisse einer Single-Center-Phase-II-Studie</vt:lpstr>
      <vt:lpstr>IsaKd als Salvage-Therapie beim RRMM  Interimsanalyse einer Phase-II-Studie</vt:lpstr>
      <vt:lpstr>PowerPoint Presentation</vt:lpstr>
      <vt:lpstr>PowerPoint Presentation</vt:lpstr>
      <vt:lpstr>Studiendesign IKEMA</vt:lpstr>
      <vt:lpstr>PowerPoint Presentation</vt:lpstr>
      <vt:lpstr>PowerPoint Presentation</vt:lpstr>
      <vt:lpstr>Studiendesign ICARIA-MM (NCT02990338)</vt:lpstr>
      <vt:lpstr>PowerPoint Presentation</vt:lpstr>
      <vt:lpstr>IsaPd und IsaKd   bei RRMM mit UHR-Zytogenetik (ICARIA-MM/IKEMA)</vt:lpstr>
      <vt:lpstr>IsaPd und IsaKd   bei RRMM mit UHR-Zytogenetik (ICARIA-MM/IKEMA)</vt:lpstr>
      <vt:lpstr>IsaPd und IsaKd   bei RRMM mit UHR-Zytogenetik (ICARIA-MM/IKEMA)</vt:lpstr>
      <vt:lpstr>GEMMAC: Real-World-Daten zu KRd bei RRMM</vt:lpstr>
      <vt:lpstr>GEMMAC: Real-World-Daten zu KRd bei RRMM</vt:lpstr>
      <vt:lpstr>GEMMAC: Real-World-Daten zu KRd bei RRMM</vt:lpstr>
      <vt:lpstr>GEMMAC: Real-World-Daten zu KRd bei RRMM</vt:lpstr>
      <vt:lpstr>GEMMAC: Real-World-Daten zu KRd bei RRMM</vt:lpstr>
      <vt:lpstr>Re-Induktionstherapien vor SZT bei RRMM Daten aus der klinischen Praxis in Deutschland</vt:lpstr>
      <vt:lpstr>Re-Induktionstherapien vor SZT bei RRMM Daten aus der klinischen Praxis in Deutschland</vt:lpstr>
      <vt:lpstr>Re-Induktionstherapien vor SZT bei RRMM Daten aus der klinischen Praxis in Deutschland</vt:lpstr>
      <vt:lpstr>Re-Induktionstherapien vor SZT bei RRMM Daten aus der klinischen Praxis in Deutschland</vt:lpstr>
      <vt:lpstr>Re-Induktionstherapien vor SZT bei RRMM Daten aus der klinischen Praxis in Deutschland</vt:lpstr>
      <vt:lpstr>Studiendesign*</vt:lpstr>
      <vt:lpstr>Sd plus K, P oder D bei Patient:innen mit RRMM und Refraktärität auf aktuelle Therapie (Phase-IIb-Studie)</vt:lpstr>
      <vt:lpstr>Sd plus K, P oder D bei Patient:innen mit RRMM und Refraktärität auf aktuelle Therapie (Phase-IIb-Studie)</vt:lpstr>
    </vt:vector>
  </TitlesOfParts>
  <Company>Amgen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58th ASH Annual Meeting</dc:title>
  <dc:creator>Markovic, Ana</dc:creator>
  <cp:keywords>*$%IU-*$%GenBus</cp:keywords>
  <cp:lastModifiedBy>Hoffmann, Mareike</cp:lastModifiedBy>
  <cp:revision>1404</cp:revision>
  <cp:lastPrinted>2020-05-21T13:17:40Z</cp:lastPrinted>
  <dcterms:created xsi:type="dcterms:W3CDTF">2016-07-29T16:37:57Z</dcterms:created>
  <dcterms:modified xsi:type="dcterms:W3CDTF">2023-06-15T14:46:47Z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a2f43740-c734-45c1-9d3e-e9aa292611dd</vt:lpwstr>
  </property>
  <property fmtid="{D5CDD505-2E9C-101B-9397-08002B2CF9AE}" pid="3" name="bjSaver">
    <vt:lpwstr>hqfwRQlBW3KrbqHFD0qx1YV+dwuG0GhO</vt:lpwstr>
  </property>
  <property fmtid="{D5CDD505-2E9C-101B-9397-08002B2CF9AE}" pid="4" name="ContentTypeId">
    <vt:lpwstr>0x010100DD6FA95D6CF1F448B46CAEAA98DD1867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uid="7349a702-6462-4442-88eb-c64cd513835c" value="" /&gt;&lt;element uid="9036a7a1-5a4f-48d3-b24b-dfdab053dac9" value="" /&gt;&lt;element uid="03e9b10b-a1f9-4a88-9630-476473f62285" value="" /&gt;&lt;/sisl&gt;</vt:lpwstr>
  </property>
  <property fmtid="{D5CDD505-2E9C-101B-9397-08002B2CF9AE}" pid="8" name="MSIP_Label_1bb233fc-b10c-4dce-b8fe-3e15f9800d99_Enabled">
    <vt:lpwstr>true</vt:lpwstr>
  </property>
  <property fmtid="{D5CDD505-2E9C-101B-9397-08002B2CF9AE}" pid="9" name="MSIP_Label_1bb233fc-b10c-4dce-b8fe-3e15f9800d99_SetDate">
    <vt:lpwstr>2021-12-22T08:44:30Z</vt:lpwstr>
  </property>
  <property fmtid="{D5CDD505-2E9C-101B-9397-08002B2CF9AE}" pid="10" name="MSIP_Label_1bb233fc-b10c-4dce-b8fe-3e15f9800d99_Method">
    <vt:lpwstr>Privileged</vt:lpwstr>
  </property>
  <property fmtid="{D5CDD505-2E9C-101B-9397-08002B2CF9AE}" pid="11" name="MSIP_Label_1bb233fc-b10c-4dce-b8fe-3e15f9800d99_Name">
    <vt:lpwstr>Confidential_</vt:lpwstr>
  </property>
  <property fmtid="{D5CDD505-2E9C-101B-9397-08002B2CF9AE}" pid="12" name="MSIP_Label_1bb233fc-b10c-4dce-b8fe-3e15f9800d99_SiteId">
    <vt:lpwstr>4b4266a6-1368-41af-ad5a-59eb634f7ad8</vt:lpwstr>
  </property>
  <property fmtid="{D5CDD505-2E9C-101B-9397-08002B2CF9AE}" pid="13" name="MSIP_Label_1bb233fc-b10c-4dce-b8fe-3e15f9800d99_ActionId">
    <vt:lpwstr>76c55048-b090-4ace-a3c0-8d7ff8c86d17</vt:lpwstr>
  </property>
  <property fmtid="{D5CDD505-2E9C-101B-9397-08002B2CF9AE}" pid="14" name="MSIP_Label_1bb233fc-b10c-4dce-b8fe-3e15f9800d99_ContentBits">
    <vt:lpwstr>0</vt:lpwstr>
  </property>
  <property fmtid="{D5CDD505-2E9C-101B-9397-08002B2CF9AE}" pid="15" name="MediaServiceImageTags">
    <vt:lpwstr/>
  </property>
  <property fmtid="{D5CDD505-2E9C-101B-9397-08002B2CF9AE}" pid="16" name="ArticulateGUID">
    <vt:lpwstr>4E271FA5-73BB-4591-926A-EE1670D7608C</vt:lpwstr>
  </property>
  <property fmtid="{D5CDD505-2E9C-101B-9397-08002B2CF9AE}" pid="17" name="ArticulatePath">
    <vt:lpwstr>https://vetmedprod.sharepoint.com/sites/vetmedproduction/Freigegebene Dokumente/Redaktion medproduction/kunden_mp/amgen/ASCO EHA 2023 Abstract-Slidedeck/EHA2023_AbstractsDE_20230512_Vorlage_MP</vt:lpwstr>
  </property>
</Properties>
</file>